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4" r:id="rId2"/>
    <p:sldMasterId id="2147483687" r:id="rId3"/>
  </p:sldMasterIdLst>
  <p:notesMasterIdLst>
    <p:notesMasterId r:id="rId54"/>
  </p:notesMasterIdLst>
  <p:handoutMasterIdLst>
    <p:handoutMasterId r:id="rId55"/>
  </p:handoutMasterIdLst>
  <p:sldIdLst>
    <p:sldId id="256" r:id="rId4"/>
    <p:sldId id="683" r:id="rId5"/>
    <p:sldId id="292" r:id="rId6"/>
    <p:sldId id="336" r:id="rId7"/>
    <p:sldId id="694" r:id="rId8"/>
    <p:sldId id="305" r:id="rId9"/>
    <p:sldId id="267" r:id="rId10"/>
    <p:sldId id="303" r:id="rId11"/>
    <p:sldId id="663" r:id="rId12"/>
    <p:sldId id="339" r:id="rId13"/>
    <p:sldId id="346" r:id="rId14"/>
    <p:sldId id="345" r:id="rId15"/>
    <p:sldId id="307" r:id="rId16"/>
    <p:sldId id="340" r:id="rId17"/>
    <p:sldId id="341" r:id="rId18"/>
    <p:sldId id="342" r:id="rId19"/>
    <p:sldId id="343" r:id="rId20"/>
    <p:sldId id="344" r:id="rId21"/>
    <p:sldId id="662" r:id="rId22"/>
    <p:sldId id="644" r:id="rId23"/>
    <p:sldId id="293" r:id="rId24"/>
    <p:sldId id="266" r:id="rId25"/>
    <p:sldId id="302" r:id="rId26"/>
    <p:sldId id="325" r:id="rId27"/>
    <p:sldId id="628" r:id="rId28"/>
    <p:sldId id="629" r:id="rId29"/>
    <p:sldId id="685" r:id="rId30"/>
    <p:sldId id="330" r:id="rId31"/>
    <p:sldId id="576" r:id="rId32"/>
    <p:sldId id="637" r:id="rId33"/>
    <p:sldId id="692" r:id="rId34"/>
    <p:sldId id="579" r:id="rId35"/>
    <p:sldId id="690" r:id="rId36"/>
    <p:sldId id="691" r:id="rId37"/>
    <p:sldId id="668" r:id="rId38"/>
    <p:sldId id="659" r:id="rId39"/>
    <p:sldId id="654" r:id="rId40"/>
    <p:sldId id="670" r:id="rId41"/>
    <p:sldId id="273" r:id="rId42"/>
    <p:sldId id="655" r:id="rId43"/>
    <p:sldId id="656" r:id="rId44"/>
    <p:sldId id="657" r:id="rId45"/>
    <p:sldId id="653" r:id="rId46"/>
    <p:sldId id="635" r:id="rId47"/>
    <p:sldId id="309" r:id="rId48"/>
    <p:sldId id="370" r:id="rId49"/>
    <p:sldId id="377" r:id="rId50"/>
    <p:sldId id="376" r:id="rId51"/>
    <p:sldId id="643" r:id="rId52"/>
    <p:sldId id="661" r:id="rId53"/>
  </p:sldIdLst>
  <p:sldSz cx="9144000" cy="6858000" type="screen4x3"/>
  <p:notesSz cx="7315200" cy="9601200"/>
  <p:embeddedFontLst>
    <p:embeddedFont>
      <p:font typeface="Calibri" panose="020F0502020204030204" pitchFamily="34" charset="0"/>
      <p:regular r:id="rId56"/>
      <p:bold r:id="rId57"/>
      <p:italic r:id="rId58"/>
      <p:boldItalic r:id="rId59"/>
    </p:embeddedFont>
    <p:embeddedFont>
      <p:font typeface="Eurostile" panose="020B0604020202020204" charset="0"/>
      <p:regular r:id="rId60"/>
      <p:bold r:id="rId61"/>
    </p:embeddedFont>
    <p:embeddedFont>
      <p:font typeface="Rockwell" panose="02060603020205020403" pitchFamily="18"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929"/>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7301" autoAdjust="0"/>
    <p:restoredTop sz="89245" autoAdjust="0"/>
  </p:normalViewPr>
  <p:slideViewPr>
    <p:cSldViewPr>
      <p:cViewPr>
        <p:scale>
          <a:sx n="110" d="100"/>
          <a:sy n="110" d="100"/>
        </p:scale>
        <p:origin x="1164"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8.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3.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62"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47" cy="480224"/>
          </a:xfrm>
          <a:prstGeom prst="rect">
            <a:avLst/>
          </a:prstGeom>
        </p:spPr>
        <p:txBody>
          <a:bodyPr vert="horz" lIns="94069" tIns="47035" rIns="94069" bIns="47035" rtlCol="0"/>
          <a:lstStyle>
            <a:lvl1pPr algn="l">
              <a:defRPr sz="1200"/>
            </a:lvl1pPr>
          </a:lstStyle>
          <a:p>
            <a:endParaRPr lang="en-US" dirty="0"/>
          </a:p>
        </p:txBody>
      </p:sp>
      <p:sp>
        <p:nvSpPr>
          <p:cNvPr id="3" name="Date Placeholder 2"/>
          <p:cNvSpPr>
            <a:spLocks noGrp="1"/>
          </p:cNvSpPr>
          <p:nvPr>
            <p:ph type="dt" sz="quarter" idx="1"/>
          </p:nvPr>
        </p:nvSpPr>
        <p:spPr>
          <a:xfrm>
            <a:off x="4143312" y="1"/>
            <a:ext cx="3170247" cy="480224"/>
          </a:xfrm>
          <a:prstGeom prst="rect">
            <a:avLst/>
          </a:prstGeom>
        </p:spPr>
        <p:txBody>
          <a:bodyPr vert="horz" lIns="94069" tIns="47035" rIns="94069" bIns="47035" rtlCol="0"/>
          <a:lstStyle>
            <a:lvl1pPr algn="r">
              <a:defRPr sz="1200"/>
            </a:lvl1pPr>
          </a:lstStyle>
          <a:p>
            <a:fld id="{7A9F7738-F368-4099-800C-40F9203A9300}" type="datetimeFigureOut">
              <a:rPr lang="en-US" smtClean="0"/>
              <a:pPr/>
              <a:t>11/12/2020</a:t>
            </a:fld>
            <a:endParaRPr lang="en-US" dirty="0"/>
          </a:p>
        </p:txBody>
      </p:sp>
      <p:sp>
        <p:nvSpPr>
          <p:cNvPr id="4" name="Footer Placeholder 3"/>
          <p:cNvSpPr>
            <a:spLocks noGrp="1"/>
          </p:cNvSpPr>
          <p:nvPr>
            <p:ph type="ftr" sz="quarter" idx="2"/>
          </p:nvPr>
        </p:nvSpPr>
        <p:spPr>
          <a:xfrm>
            <a:off x="1" y="9119350"/>
            <a:ext cx="3170247" cy="480224"/>
          </a:xfrm>
          <a:prstGeom prst="rect">
            <a:avLst/>
          </a:prstGeom>
        </p:spPr>
        <p:txBody>
          <a:bodyPr vert="horz" lIns="94069" tIns="47035" rIns="94069" bIns="4703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312" y="9119350"/>
            <a:ext cx="3170247" cy="480224"/>
          </a:xfrm>
          <a:prstGeom prst="rect">
            <a:avLst/>
          </a:prstGeom>
        </p:spPr>
        <p:txBody>
          <a:bodyPr vert="horz" lIns="94069" tIns="47035" rIns="94069" bIns="47035" rtlCol="0" anchor="b"/>
          <a:lstStyle>
            <a:lvl1pPr algn="r">
              <a:defRPr sz="1200"/>
            </a:lvl1pPr>
          </a:lstStyle>
          <a:p>
            <a:fld id="{44BDEBBD-4F49-4820-9EE7-553821E9C5A2}" type="slidenum">
              <a:rPr lang="en-US" smtClean="0"/>
              <a:pPr/>
              <a:t>‹#›</a:t>
            </a:fld>
            <a:endParaRPr lang="en-US" dirty="0"/>
          </a:p>
        </p:txBody>
      </p:sp>
    </p:spTree>
    <p:extLst>
      <p:ext uri="{BB962C8B-B14F-4D97-AF65-F5344CB8AC3E}">
        <p14:creationId xmlns:p14="http://schemas.microsoft.com/office/powerpoint/2010/main" val="138386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69921" cy="480060"/>
          </a:xfrm>
          <a:prstGeom prst="rect">
            <a:avLst/>
          </a:prstGeom>
        </p:spPr>
        <p:txBody>
          <a:bodyPr vert="horz" lIns="96637" tIns="48318" rIns="96637" bIns="48318" rtlCol="0"/>
          <a:lstStyle>
            <a:lvl1pPr algn="l">
              <a:defRPr sz="1200"/>
            </a:lvl1pPr>
          </a:lstStyle>
          <a:p>
            <a:endParaRPr lang="en-US" dirty="0"/>
          </a:p>
        </p:txBody>
      </p:sp>
      <p:sp>
        <p:nvSpPr>
          <p:cNvPr id="3" name="Date Placeholder 2"/>
          <p:cNvSpPr>
            <a:spLocks noGrp="1"/>
          </p:cNvSpPr>
          <p:nvPr>
            <p:ph type="dt" idx="1"/>
          </p:nvPr>
        </p:nvSpPr>
        <p:spPr>
          <a:xfrm>
            <a:off x="4143590" y="0"/>
            <a:ext cx="3169921" cy="480060"/>
          </a:xfrm>
          <a:prstGeom prst="rect">
            <a:avLst/>
          </a:prstGeom>
        </p:spPr>
        <p:txBody>
          <a:bodyPr vert="horz" lIns="96637" tIns="48318" rIns="96637" bIns="48318" rtlCol="0"/>
          <a:lstStyle>
            <a:lvl1pPr algn="r">
              <a:defRPr sz="1200"/>
            </a:lvl1pPr>
          </a:lstStyle>
          <a:p>
            <a:fld id="{7B990EE0-9974-4C6A-B18F-13839F42CD5C}" type="datetimeFigureOut">
              <a:rPr lang="en-US" smtClean="0"/>
              <a:pPr/>
              <a:t>11/12/2020</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7" tIns="48318" rIns="96637" bIns="48318"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37" tIns="48318" rIns="96637" bIns="483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474"/>
            <a:ext cx="3169921" cy="480060"/>
          </a:xfrm>
          <a:prstGeom prst="rect">
            <a:avLst/>
          </a:prstGeom>
        </p:spPr>
        <p:txBody>
          <a:bodyPr vert="horz" lIns="96637" tIns="48318" rIns="96637" bIns="483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90" y="9119474"/>
            <a:ext cx="3169921" cy="480060"/>
          </a:xfrm>
          <a:prstGeom prst="rect">
            <a:avLst/>
          </a:prstGeom>
        </p:spPr>
        <p:txBody>
          <a:bodyPr vert="horz" lIns="96637" tIns="48318" rIns="96637" bIns="48318" rtlCol="0" anchor="b"/>
          <a:lstStyle>
            <a:lvl1pPr algn="r">
              <a:defRPr sz="1200"/>
            </a:lvl1pPr>
          </a:lstStyle>
          <a:p>
            <a:fld id="{C891AAD2-23D2-4653-AFBE-1682B8A65761}" type="slidenum">
              <a:rPr lang="en-US" smtClean="0"/>
              <a:pPr/>
              <a:t>‹#›</a:t>
            </a:fld>
            <a:endParaRPr lang="en-US" dirty="0"/>
          </a:p>
        </p:txBody>
      </p:sp>
    </p:spTree>
    <p:extLst>
      <p:ext uri="{BB962C8B-B14F-4D97-AF65-F5344CB8AC3E}">
        <p14:creationId xmlns:p14="http://schemas.microsoft.com/office/powerpoint/2010/main" val="4220822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91AAD2-23D2-4653-AFBE-1682B8A65761}" type="slidenum">
              <a:rPr lang="en-US" smtClean="0"/>
              <a:pPr/>
              <a:t>4</a:t>
            </a:fld>
            <a:endParaRPr lang="en-US"/>
          </a:p>
        </p:txBody>
      </p:sp>
    </p:spTree>
    <p:extLst>
      <p:ext uri="{BB962C8B-B14F-4D97-AF65-F5344CB8AC3E}">
        <p14:creationId xmlns:p14="http://schemas.microsoft.com/office/powerpoint/2010/main" val="585060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30</a:t>
            </a:fld>
            <a:endParaRPr lang="en-US">
              <a:solidFill>
                <a:prstClr val="black"/>
              </a:solidFill>
              <a:latin typeface="Calibri"/>
            </a:endParaRPr>
          </a:p>
        </p:txBody>
      </p:sp>
    </p:spTree>
    <p:extLst>
      <p:ext uri="{BB962C8B-B14F-4D97-AF65-F5344CB8AC3E}">
        <p14:creationId xmlns:p14="http://schemas.microsoft.com/office/powerpoint/2010/main" val="1133232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457147">
              <a:defRPr/>
            </a:pPr>
            <a:fld id="{95805804-33D6-6D46-AB7C-20FDC300D2B5}" type="slidenum">
              <a:rPr lang="en-US">
                <a:solidFill>
                  <a:prstClr val="black"/>
                </a:solidFill>
                <a:latin typeface="Calibri"/>
              </a:rPr>
              <a:pPr defTabSz="457147">
                <a:defRPr/>
              </a:pPr>
              <a:t>31</a:t>
            </a:fld>
            <a:endParaRPr lang="en-US">
              <a:solidFill>
                <a:prstClr val="black"/>
              </a:solidFill>
              <a:latin typeface="Calibri"/>
            </a:endParaRPr>
          </a:p>
        </p:txBody>
      </p:sp>
    </p:spTree>
    <p:extLst>
      <p:ext uri="{BB962C8B-B14F-4D97-AF65-F5344CB8AC3E}">
        <p14:creationId xmlns:p14="http://schemas.microsoft.com/office/powerpoint/2010/main" val="901773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295">
              <a:defRPr/>
            </a:pPr>
            <a:fld id="{C891AAD2-23D2-4653-AFBE-1682B8A65761}" type="slidenum">
              <a:rPr lang="en-US">
                <a:solidFill>
                  <a:prstClr val="black"/>
                </a:solidFill>
                <a:latin typeface="Calibri"/>
              </a:rPr>
              <a:pPr defTabSz="914295">
                <a:defRPr/>
              </a:pPr>
              <a:t>32</a:t>
            </a:fld>
            <a:endParaRPr lang="en-US">
              <a:solidFill>
                <a:prstClr val="black"/>
              </a:solidFill>
              <a:latin typeface="Calibri"/>
            </a:endParaRPr>
          </a:p>
        </p:txBody>
      </p:sp>
    </p:spTree>
    <p:extLst>
      <p:ext uri="{BB962C8B-B14F-4D97-AF65-F5344CB8AC3E}">
        <p14:creationId xmlns:p14="http://schemas.microsoft.com/office/powerpoint/2010/main" val="520391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35</a:t>
            </a:fld>
            <a:endParaRPr lang="en-US">
              <a:solidFill>
                <a:prstClr val="black"/>
              </a:solidFill>
              <a:latin typeface="Calibri"/>
            </a:endParaRPr>
          </a:p>
        </p:txBody>
      </p:sp>
    </p:spTree>
    <p:extLst>
      <p:ext uri="{BB962C8B-B14F-4D97-AF65-F5344CB8AC3E}">
        <p14:creationId xmlns:p14="http://schemas.microsoft.com/office/powerpoint/2010/main" val="4265009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36</a:t>
            </a:fld>
            <a:endParaRPr lang="en-US">
              <a:solidFill>
                <a:prstClr val="black"/>
              </a:solidFill>
              <a:latin typeface="Calibri"/>
            </a:endParaRPr>
          </a:p>
        </p:txBody>
      </p:sp>
    </p:spTree>
    <p:extLst>
      <p:ext uri="{BB962C8B-B14F-4D97-AF65-F5344CB8AC3E}">
        <p14:creationId xmlns:p14="http://schemas.microsoft.com/office/powerpoint/2010/main" val="3362753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38</a:t>
            </a:fld>
            <a:endParaRPr lang="en-US">
              <a:solidFill>
                <a:prstClr val="black"/>
              </a:solidFill>
              <a:latin typeface="Calibri"/>
            </a:endParaRPr>
          </a:p>
        </p:txBody>
      </p:sp>
    </p:spTree>
    <p:extLst>
      <p:ext uri="{BB962C8B-B14F-4D97-AF65-F5344CB8AC3E}">
        <p14:creationId xmlns:p14="http://schemas.microsoft.com/office/powerpoint/2010/main" val="4004671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40</a:t>
            </a:fld>
            <a:endParaRPr lang="en-US">
              <a:solidFill>
                <a:prstClr val="black"/>
              </a:solidFill>
              <a:latin typeface="Calibri"/>
            </a:endParaRPr>
          </a:p>
        </p:txBody>
      </p:sp>
    </p:spTree>
    <p:extLst>
      <p:ext uri="{BB962C8B-B14F-4D97-AF65-F5344CB8AC3E}">
        <p14:creationId xmlns:p14="http://schemas.microsoft.com/office/powerpoint/2010/main" val="3544415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41</a:t>
            </a:fld>
            <a:endParaRPr lang="en-US">
              <a:solidFill>
                <a:prstClr val="black"/>
              </a:solidFill>
              <a:latin typeface="Calibri"/>
            </a:endParaRPr>
          </a:p>
        </p:txBody>
      </p:sp>
    </p:spTree>
    <p:extLst>
      <p:ext uri="{BB962C8B-B14F-4D97-AF65-F5344CB8AC3E}">
        <p14:creationId xmlns:p14="http://schemas.microsoft.com/office/powerpoint/2010/main" val="746645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42</a:t>
            </a:fld>
            <a:endParaRPr lang="en-US">
              <a:solidFill>
                <a:prstClr val="black"/>
              </a:solidFill>
              <a:latin typeface="Calibri"/>
            </a:endParaRPr>
          </a:p>
        </p:txBody>
      </p:sp>
    </p:spTree>
    <p:extLst>
      <p:ext uri="{BB962C8B-B14F-4D97-AF65-F5344CB8AC3E}">
        <p14:creationId xmlns:p14="http://schemas.microsoft.com/office/powerpoint/2010/main" val="2981080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43</a:t>
            </a:fld>
            <a:endParaRPr lang="en-US">
              <a:solidFill>
                <a:prstClr val="black"/>
              </a:solidFill>
              <a:latin typeface="Calibri"/>
            </a:endParaRPr>
          </a:p>
        </p:txBody>
      </p:sp>
    </p:spTree>
    <p:extLst>
      <p:ext uri="{BB962C8B-B14F-4D97-AF65-F5344CB8AC3E}">
        <p14:creationId xmlns:p14="http://schemas.microsoft.com/office/powerpoint/2010/main" val="3798931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9</a:t>
            </a:fld>
            <a:endParaRPr lang="en-US">
              <a:solidFill>
                <a:prstClr val="black"/>
              </a:solidFill>
              <a:latin typeface="Calibri"/>
            </a:endParaRPr>
          </a:p>
        </p:txBody>
      </p:sp>
    </p:spTree>
    <p:extLst>
      <p:ext uri="{BB962C8B-B14F-4D97-AF65-F5344CB8AC3E}">
        <p14:creationId xmlns:p14="http://schemas.microsoft.com/office/powerpoint/2010/main" val="2469649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44</a:t>
            </a:fld>
            <a:endParaRPr lang="en-US">
              <a:solidFill>
                <a:prstClr val="black"/>
              </a:solidFill>
              <a:latin typeface="Calibri"/>
            </a:endParaRPr>
          </a:p>
        </p:txBody>
      </p:sp>
    </p:spTree>
    <p:extLst>
      <p:ext uri="{BB962C8B-B14F-4D97-AF65-F5344CB8AC3E}">
        <p14:creationId xmlns:p14="http://schemas.microsoft.com/office/powerpoint/2010/main" val="1701705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95">
              <a:defRPr/>
            </a:pPr>
            <a:fld id="{C891AAD2-23D2-4653-AFBE-1682B8A65761}" type="slidenum">
              <a:rPr lang="en-US">
                <a:solidFill>
                  <a:prstClr val="black"/>
                </a:solidFill>
                <a:latin typeface="Calibri"/>
              </a:rPr>
              <a:pPr defTabSz="914295">
                <a:defRPr/>
              </a:pPr>
              <a:t>46</a:t>
            </a:fld>
            <a:endParaRPr lang="en-US">
              <a:solidFill>
                <a:prstClr val="black"/>
              </a:solidFill>
              <a:latin typeface="Calibri"/>
            </a:endParaRPr>
          </a:p>
        </p:txBody>
      </p:sp>
    </p:spTree>
    <p:extLst>
      <p:ext uri="{BB962C8B-B14F-4D97-AF65-F5344CB8AC3E}">
        <p14:creationId xmlns:p14="http://schemas.microsoft.com/office/powerpoint/2010/main" val="606529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49</a:t>
            </a:fld>
            <a:endParaRPr lang="en-US">
              <a:solidFill>
                <a:prstClr val="black"/>
              </a:solidFill>
              <a:latin typeface="Calibri"/>
            </a:endParaRPr>
          </a:p>
        </p:txBody>
      </p:sp>
    </p:spTree>
    <p:extLst>
      <p:ext uri="{BB962C8B-B14F-4D97-AF65-F5344CB8AC3E}">
        <p14:creationId xmlns:p14="http://schemas.microsoft.com/office/powerpoint/2010/main" val="851791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19</a:t>
            </a:fld>
            <a:endParaRPr lang="en-US">
              <a:solidFill>
                <a:prstClr val="black"/>
              </a:solidFill>
              <a:latin typeface="Calibri"/>
            </a:endParaRPr>
          </a:p>
        </p:txBody>
      </p:sp>
    </p:spTree>
    <p:extLst>
      <p:ext uri="{BB962C8B-B14F-4D97-AF65-F5344CB8AC3E}">
        <p14:creationId xmlns:p14="http://schemas.microsoft.com/office/powerpoint/2010/main" val="661196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457147">
              <a:defRPr/>
            </a:pPr>
            <a:fld id="{95805804-33D6-6D46-AB7C-20FDC300D2B5}" type="slidenum">
              <a:rPr lang="en-US">
                <a:solidFill>
                  <a:prstClr val="black"/>
                </a:solidFill>
                <a:latin typeface="Calibri"/>
              </a:rPr>
              <a:pPr defTabSz="457147">
                <a:defRPr/>
              </a:pPr>
              <a:t>20</a:t>
            </a:fld>
            <a:endParaRPr lang="en-US">
              <a:solidFill>
                <a:prstClr val="black"/>
              </a:solidFill>
              <a:latin typeface="Calibri"/>
            </a:endParaRPr>
          </a:p>
        </p:txBody>
      </p:sp>
    </p:spTree>
    <p:extLst>
      <p:ext uri="{BB962C8B-B14F-4D97-AF65-F5344CB8AC3E}">
        <p14:creationId xmlns:p14="http://schemas.microsoft.com/office/powerpoint/2010/main" val="2965792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take it one step further</a:t>
            </a:r>
          </a:p>
        </p:txBody>
      </p:sp>
      <p:sp>
        <p:nvSpPr>
          <p:cNvPr id="4" name="Slide Number Placeholder 3"/>
          <p:cNvSpPr>
            <a:spLocks noGrp="1"/>
          </p:cNvSpPr>
          <p:nvPr>
            <p:ph type="sldNum" sz="quarter" idx="10"/>
          </p:nvPr>
        </p:nvSpPr>
        <p:spPr/>
        <p:txBody>
          <a:bodyPr/>
          <a:lstStyle/>
          <a:p>
            <a:fld id="{95805804-33D6-6D46-AB7C-20FDC300D2B5}" type="slidenum">
              <a:rPr lang="en-US" smtClean="0"/>
              <a:pPr/>
              <a:t>21</a:t>
            </a:fld>
            <a:endParaRPr lang="en-US"/>
          </a:p>
        </p:txBody>
      </p:sp>
    </p:spTree>
    <p:extLst>
      <p:ext uri="{BB962C8B-B14F-4D97-AF65-F5344CB8AC3E}">
        <p14:creationId xmlns:p14="http://schemas.microsoft.com/office/powerpoint/2010/main" val="359642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91AAD2-23D2-4653-AFBE-1682B8A65761}" type="slidenum">
              <a:rPr lang="en-US" smtClean="0"/>
              <a:pPr/>
              <a:t>23</a:t>
            </a:fld>
            <a:endParaRPr lang="en-US"/>
          </a:p>
        </p:txBody>
      </p:sp>
    </p:spTree>
    <p:extLst>
      <p:ext uri="{BB962C8B-B14F-4D97-AF65-F5344CB8AC3E}">
        <p14:creationId xmlns:p14="http://schemas.microsoft.com/office/powerpoint/2010/main" val="2329915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1AAD2-23D2-4653-AFBE-1682B8A65761}" type="slidenum">
              <a:rPr lang="en-US" smtClean="0"/>
              <a:pPr/>
              <a:t>24</a:t>
            </a:fld>
            <a:endParaRPr lang="en-US" dirty="0"/>
          </a:p>
        </p:txBody>
      </p:sp>
    </p:spTree>
    <p:extLst>
      <p:ext uri="{BB962C8B-B14F-4D97-AF65-F5344CB8AC3E}">
        <p14:creationId xmlns:p14="http://schemas.microsoft.com/office/powerpoint/2010/main" val="4042399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27</a:t>
            </a:fld>
            <a:endParaRPr lang="en-US">
              <a:solidFill>
                <a:prstClr val="black"/>
              </a:solidFill>
              <a:latin typeface="Calibri"/>
            </a:endParaRPr>
          </a:p>
        </p:txBody>
      </p:sp>
    </p:spTree>
    <p:extLst>
      <p:ext uri="{BB962C8B-B14F-4D97-AF65-F5344CB8AC3E}">
        <p14:creationId xmlns:p14="http://schemas.microsoft.com/office/powerpoint/2010/main" val="397948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457147">
              <a:defRPr/>
            </a:pPr>
            <a:fld id="{95805804-33D6-6D46-AB7C-20FDC300D2B5}" type="slidenum">
              <a:rPr lang="en-US">
                <a:solidFill>
                  <a:prstClr val="black"/>
                </a:solidFill>
                <a:latin typeface="Calibri"/>
              </a:rPr>
              <a:pPr defTabSz="457147">
                <a:defRPr/>
              </a:pPr>
              <a:t>28</a:t>
            </a:fld>
            <a:endParaRPr lang="en-US">
              <a:solidFill>
                <a:prstClr val="black"/>
              </a:solidFill>
              <a:latin typeface="Calibri"/>
            </a:endParaRPr>
          </a:p>
        </p:txBody>
      </p:sp>
    </p:spTree>
    <p:extLst>
      <p:ext uri="{BB962C8B-B14F-4D97-AF65-F5344CB8AC3E}">
        <p14:creationId xmlns:p14="http://schemas.microsoft.com/office/powerpoint/2010/main" val="3140668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8191B1-4B82-470C-8717-5C28A6607264}" type="datetime1">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2378490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1A0EF5-AB37-47BC-8E33-674BE03A8788}" type="datetime1">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391078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2AF95D-C46E-44E9-9507-97A05D3006B6}" type="datetime1">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4160314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pic>
        <p:nvPicPr>
          <p:cNvPr id="7" name="Picture 6" descr="PPTsolidhills.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284194"/>
            <a:ext cx="9144000" cy="579120"/>
          </a:xfrm>
          <a:prstGeom prst="rect">
            <a:avLst/>
          </a:prstGeom>
        </p:spPr>
      </p:pic>
      <p:sp>
        <p:nvSpPr>
          <p:cNvPr id="3" name="Content Placeholder 2"/>
          <p:cNvSpPr>
            <a:spLocks noGrp="1"/>
          </p:cNvSpPr>
          <p:nvPr>
            <p:ph idx="1"/>
          </p:nvPr>
        </p:nvSpPr>
        <p:spPr/>
        <p:txBody>
          <a:bodyPr/>
          <a:lstStyle>
            <a:lvl1pPr>
              <a:spcAft>
                <a:spcPts val="1200"/>
              </a:spcAft>
              <a:defRPr/>
            </a:lvl1pPr>
            <a:lvl5pPr>
              <a:defRPr/>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1AE4B536-3302-4F02-AB5B-332112586D5C}" type="datetime1">
              <a:rPr lang="en-US" smtClean="0">
                <a:solidFill>
                  <a:prstClr val="black">
                    <a:lumMod val="65000"/>
                    <a:lumOff val="35000"/>
                  </a:prstClr>
                </a:solidFill>
              </a:rPr>
              <a:t>11/12/2020</a:t>
            </a:fld>
            <a:endParaRPr lang="en-US" dirty="0">
              <a:solidFill>
                <a:prstClr val="black">
                  <a:lumMod val="65000"/>
                  <a:lumOff val="35000"/>
                </a:prstClr>
              </a:solidFill>
            </a:endParaRPr>
          </a:p>
        </p:txBody>
      </p:sp>
      <p:sp>
        <p:nvSpPr>
          <p:cNvPr id="10" name="Slide Number Placeholder 9"/>
          <p:cNvSpPr>
            <a:spLocks noGrp="1"/>
          </p:cNvSpPr>
          <p:nvPr>
            <p:ph type="sldNum" sz="quarter" idx="12"/>
          </p:nvPr>
        </p:nvSpPr>
        <p:spPr/>
        <p:txBody>
          <a:bodyPr/>
          <a:lstStyle/>
          <a:p>
            <a:fld id="{7C03A08F-EFD0-4BBF-B483-EBCC345B7093}" type="slidenum">
              <a:rPr lang="en-US" smtClean="0"/>
              <a:pPr/>
              <a:t>‹#›</a:t>
            </a:fld>
            <a:endParaRPr lang="en-US" dirty="0"/>
          </a:p>
        </p:txBody>
      </p:sp>
    </p:spTree>
    <p:extLst>
      <p:ext uri="{BB962C8B-B14F-4D97-AF65-F5344CB8AC3E}">
        <p14:creationId xmlns:p14="http://schemas.microsoft.com/office/powerpoint/2010/main" val="1166615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2BE94B-4C0C-4E46-8D19-6A33600C73D2}" type="datetime1">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488309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A129C9-AB09-4897-933C-26A8C8542AF1}" type="datetime1">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2509879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5704FA-E66F-43F0-B576-3BA9E521E5E0}" type="datetime1">
              <a:rPr lang="en-US" smtClean="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1621896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59A200-9252-4006-92AB-27C465B8EF5B}" type="datetime1">
              <a:rPr lang="en-US" smtClean="0"/>
              <a:t>11/12/2020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3662907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498D82-B324-4936-8D16-AC0DD50EC218}" type="datetime1">
              <a:rPr lang="en-US" smtClean="0"/>
              <a:t>11/12/2020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1521327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9E124-C1BD-4EB3-B6F0-5599FCB09EC2}" type="datetime1">
              <a:rPr lang="en-US" smtClean="0"/>
              <a:t>11/12/2020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2631681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FDEC62-8468-4D3C-83D1-2A132324EEF1}" type="datetime1">
              <a:rPr lang="en-US" smtClean="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324865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4429CC-5AC2-409A-9036-AB0413CD106A}" type="datetime1">
              <a:rPr lang="en-US" smtClean="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1588806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78137A-2974-4219-9F3E-187A83B7C964}" type="datetime1">
              <a:rPr lang="en-US" smtClean="0"/>
              <a:t>11/12/2020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3277541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085975" cy="365125"/>
          </a:xfrm>
          <a:prstGeom prst="rect">
            <a:avLst/>
          </a:prstGeom>
        </p:spPr>
        <p:txBody>
          <a:bodyPr vert="horz" lIns="91440" tIns="45720" rIns="45720" bIns="45720" rtlCol="0" anchor="ctr"/>
          <a:lstStyle>
            <a:lvl1pPr algn="l">
              <a:defRPr sz="1000" b="0">
                <a:solidFill>
                  <a:schemeClr val="tx1">
                    <a:lumMod val="65000"/>
                    <a:lumOff val="35000"/>
                  </a:schemeClr>
                </a:solidFill>
                <a:latin typeface="Arial"/>
                <a:cs typeface="Arial"/>
              </a:defRPr>
            </a:lvl1pPr>
          </a:lstStyle>
          <a:p>
            <a:fld id="{3F7B0199-3608-4C81-964D-D4ACB27FF1D0}" type="datetime1">
              <a:rPr lang="en-US" smtClean="0">
                <a:solidFill>
                  <a:prstClr val="black">
                    <a:lumMod val="65000"/>
                    <a:lumOff val="35000"/>
                  </a:prstClr>
                </a:solidFill>
                <a:ea typeface="ＭＳ Ｐゴシック" charset="0"/>
              </a:rPr>
              <a:t>11/12/2020</a:t>
            </a:fld>
            <a:endParaRPr lang="en-US" dirty="0">
              <a:solidFill>
                <a:prstClr val="black">
                  <a:lumMod val="65000"/>
                  <a:lumOff val="35000"/>
                </a:prstClr>
              </a:solidFill>
              <a:ea typeface="ＭＳ Ｐゴシック" charset="0"/>
            </a:endParaRPr>
          </a:p>
        </p:txBody>
      </p:sp>
      <p:sp>
        <p:nvSpPr>
          <p:cNvPr id="6" name="Slide Number Placeholder 5"/>
          <p:cNvSpPr>
            <a:spLocks noGrp="1"/>
          </p:cNvSpPr>
          <p:nvPr>
            <p:ph type="sldNum" sz="quarter" idx="4"/>
          </p:nvPr>
        </p:nvSpPr>
        <p:spPr>
          <a:xfrm>
            <a:off x="7669937" y="6356350"/>
            <a:ext cx="561975" cy="365125"/>
          </a:xfrm>
          <a:prstGeom prst="rect">
            <a:avLst/>
          </a:prstGeom>
        </p:spPr>
        <p:txBody>
          <a:bodyPr vert="horz" lIns="27432" tIns="45720" rIns="45720" bIns="45720" rtlCol="0" anchor="ctr"/>
          <a:lstStyle>
            <a:lvl1pPr algn="ctr">
              <a:defRPr sz="1000" b="1">
                <a:solidFill>
                  <a:srgbClr val="FFFFFF"/>
                </a:solidFill>
                <a:latin typeface="Arial"/>
                <a:cs typeface="Arial"/>
              </a:defRPr>
            </a:lvl1pPr>
          </a:lstStyle>
          <a:p>
            <a:fld id="{7C03A08F-EFD0-4BBF-B483-EBCC345B7093}" type="slidenum">
              <a:rPr lang="en-US" smtClean="0">
                <a:ea typeface="ＭＳ Ｐゴシック" charset="0"/>
              </a:rPr>
              <a:pPr/>
              <a:t>‹#›</a:t>
            </a:fld>
            <a:endParaRPr lang="en-US" dirty="0">
              <a:ea typeface="ＭＳ Ｐゴシック" charset="0"/>
            </a:endParaRPr>
          </a:p>
        </p:txBody>
      </p:sp>
    </p:spTree>
    <p:extLst>
      <p:ext uri="{BB962C8B-B14F-4D97-AF65-F5344CB8AC3E}">
        <p14:creationId xmlns:p14="http://schemas.microsoft.com/office/powerpoint/2010/main" val="442443713"/>
      </p:ext>
    </p:extLst>
  </p:cSld>
  <p:clrMap bg1="lt1" tx1="dk1" bg2="lt2" tx2="dk2" accent1="accent1" accent2="accent2" accent3="accent3" accent4="accent4" accent5="accent5" accent6="accent6" hlink="hlink" folHlink="folHlink"/>
  <p:hf sldNum="0" hdr="0" ftr="0" dt="0"/>
  <p:txStyles>
    <p:titleStyle>
      <a:lvl1pPr algn="ctr" defTabSz="914400" rtl="0" eaLnBrk="1" latinLnBrk="0" hangingPunct="1">
        <a:lnSpc>
          <a:spcPts val="5800"/>
        </a:lnSpc>
        <a:spcBef>
          <a:spcPct val="0"/>
        </a:spcBef>
        <a:buNone/>
        <a:defRPr sz="5400" kern="1200" spc="-100">
          <a:solidFill>
            <a:srgbClr val="F76F0C"/>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spc="-100">
          <a:solidFill>
            <a:schemeClr val="tx1">
              <a:lumMod val="50000"/>
              <a:lumOff val="50000"/>
            </a:schemeClr>
          </a:solidFill>
          <a:latin typeface="Arial"/>
          <a:ea typeface="+mn-ea"/>
          <a:cs typeface="Arial"/>
        </a:defRPr>
      </a:lvl1pPr>
      <a:lvl2pPr marL="742950" indent="-285750" algn="l" defTabSz="914400" rtl="0" eaLnBrk="1" latinLnBrk="0" hangingPunct="1">
        <a:spcBef>
          <a:spcPct val="20000"/>
        </a:spcBef>
        <a:buFont typeface="Courier New" pitchFamily="49" charset="0"/>
        <a:buChar char="o"/>
        <a:defRPr sz="1600" kern="1200" spc="-50">
          <a:solidFill>
            <a:schemeClr val="tx1">
              <a:lumMod val="50000"/>
              <a:lumOff val="50000"/>
            </a:schemeClr>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1600" kern="1200" spc="-50">
          <a:solidFill>
            <a:schemeClr val="tx1">
              <a:lumMod val="50000"/>
              <a:lumOff val="50000"/>
            </a:schemeClr>
          </a:solidFill>
          <a:latin typeface="Arial"/>
          <a:ea typeface="+mn-ea"/>
          <a:cs typeface="Arial"/>
        </a:defRPr>
      </a:lvl3pPr>
      <a:lvl4pPr marL="1600200" indent="-228600" algn="l" defTabSz="914400" rtl="0" eaLnBrk="1" latinLnBrk="0" hangingPunct="1">
        <a:spcBef>
          <a:spcPct val="20000"/>
        </a:spcBef>
        <a:buFont typeface="Courier New" pitchFamily="49" charset="0"/>
        <a:buChar char="o"/>
        <a:defRPr sz="1600" kern="1200" spc="-50">
          <a:solidFill>
            <a:schemeClr val="tx1">
              <a:lumMod val="50000"/>
              <a:lumOff val="50000"/>
            </a:schemeClr>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1600" kern="1200" spc="-50">
          <a:solidFill>
            <a:schemeClr val="tx1">
              <a:lumMod val="50000"/>
              <a:lumOff val="50000"/>
            </a:schemeClr>
          </a:solidFill>
          <a:latin typeface="Arial"/>
          <a:ea typeface="+mn-ea"/>
          <a:cs typeface="Arial"/>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085975" cy="365125"/>
          </a:xfrm>
          <a:prstGeom prst="rect">
            <a:avLst/>
          </a:prstGeom>
        </p:spPr>
        <p:txBody>
          <a:bodyPr vert="horz" lIns="91440" tIns="45720" rIns="45720" bIns="45720" rtlCol="0" anchor="ctr"/>
          <a:lstStyle>
            <a:lvl1pPr algn="l">
              <a:defRPr sz="1000" b="0">
                <a:solidFill>
                  <a:schemeClr val="tx1">
                    <a:lumMod val="65000"/>
                    <a:lumOff val="35000"/>
                  </a:schemeClr>
                </a:solidFill>
                <a:latin typeface="Arial"/>
                <a:cs typeface="Arial"/>
              </a:defRPr>
            </a:lvl1pPr>
          </a:lstStyle>
          <a:p>
            <a:fld id="{7E8DA4D1-1E04-4DBC-8396-C1BBA06AD8EB}" type="datetime1">
              <a:rPr lang="en-US" smtClean="0">
                <a:solidFill>
                  <a:prstClr val="black">
                    <a:lumMod val="65000"/>
                    <a:lumOff val="35000"/>
                  </a:prstClr>
                </a:solidFill>
                <a:ea typeface="ＭＳ Ｐゴシック" charset="0"/>
              </a:rPr>
              <a:t>11/12/2020</a:t>
            </a:fld>
            <a:endParaRPr lang="en-US" dirty="0">
              <a:solidFill>
                <a:prstClr val="black">
                  <a:lumMod val="65000"/>
                  <a:lumOff val="35000"/>
                </a:prstClr>
              </a:solidFill>
              <a:ea typeface="ＭＳ Ｐゴシック" charset="0"/>
            </a:endParaRPr>
          </a:p>
        </p:txBody>
      </p:sp>
      <p:sp>
        <p:nvSpPr>
          <p:cNvPr id="6" name="Slide Number Placeholder 5"/>
          <p:cNvSpPr>
            <a:spLocks noGrp="1"/>
          </p:cNvSpPr>
          <p:nvPr>
            <p:ph type="sldNum" sz="quarter" idx="4"/>
          </p:nvPr>
        </p:nvSpPr>
        <p:spPr>
          <a:xfrm>
            <a:off x="7669937" y="6356350"/>
            <a:ext cx="561975" cy="365125"/>
          </a:xfrm>
          <a:prstGeom prst="rect">
            <a:avLst/>
          </a:prstGeom>
        </p:spPr>
        <p:txBody>
          <a:bodyPr vert="horz" lIns="27432" tIns="45720" rIns="45720" bIns="45720" rtlCol="0" anchor="ctr"/>
          <a:lstStyle>
            <a:lvl1pPr algn="ctr">
              <a:defRPr sz="1000" b="1">
                <a:solidFill>
                  <a:srgbClr val="FFFFFF"/>
                </a:solidFill>
                <a:latin typeface="Arial"/>
                <a:cs typeface="Arial"/>
              </a:defRPr>
            </a:lvl1pPr>
          </a:lstStyle>
          <a:p>
            <a:fld id="{7C03A08F-EFD0-4BBF-B483-EBCC345B7093}" type="slidenum">
              <a:rPr lang="en-US" smtClean="0">
                <a:ea typeface="ＭＳ Ｐゴシック" charset="0"/>
              </a:rPr>
              <a:pPr/>
              <a:t>‹#›</a:t>
            </a:fld>
            <a:endParaRPr lang="en-US" dirty="0">
              <a:ea typeface="ＭＳ Ｐゴシック" charset="0"/>
            </a:endParaRPr>
          </a:p>
        </p:txBody>
      </p:sp>
    </p:spTree>
    <p:extLst>
      <p:ext uri="{BB962C8B-B14F-4D97-AF65-F5344CB8AC3E}">
        <p14:creationId xmlns:p14="http://schemas.microsoft.com/office/powerpoint/2010/main" val="1696717988"/>
      </p:ext>
    </p:extLst>
  </p:cSld>
  <p:clrMap bg1="lt1" tx1="dk1" bg2="lt2" tx2="dk2" accent1="accent1" accent2="accent2" accent3="accent3" accent4="accent4" accent5="accent5" accent6="accent6" hlink="hlink" folHlink="folHlink"/>
  <p:sldLayoutIdLst>
    <p:sldLayoutId id="2147483688" r:id="rId1"/>
  </p:sldLayoutIdLst>
  <p:hf sldNum="0" hdr="0" ftr="0" dt="0"/>
  <p:txStyles>
    <p:titleStyle>
      <a:lvl1pPr algn="ctr" defTabSz="914400" rtl="0" eaLnBrk="1" latinLnBrk="0" hangingPunct="1">
        <a:lnSpc>
          <a:spcPts val="5800"/>
        </a:lnSpc>
        <a:spcBef>
          <a:spcPct val="0"/>
        </a:spcBef>
        <a:buNone/>
        <a:defRPr sz="5400" kern="1200" spc="-100">
          <a:solidFill>
            <a:srgbClr val="F76F0C"/>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spc="-100">
          <a:solidFill>
            <a:schemeClr val="tx1">
              <a:lumMod val="50000"/>
              <a:lumOff val="50000"/>
            </a:schemeClr>
          </a:solidFill>
          <a:latin typeface="Arial"/>
          <a:ea typeface="+mn-ea"/>
          <a:cs typeface="Arial"/>
        </a:defRPr>
      </a:lvl1pPr>
      <a:lvl2pPr marL="742950" indent="-285750" algn="l" defTabSz="914400" rtl="0" eaLnBrk="1" latinLnBrk="0" hangingPunct="1">
        <a:spcBef>
          <a:spcPct val="20000"/>
        </a:spcBef>
        <a:buFont typeface="Courier New" pitchFamily="49" charset="0"/>
        <a:buChar char="o"/>
        <a:defRPr sz="1600" kern="1200" spc="-50">
          <a:solidFill>
            <a:schemeClr val="tx1">
              <a:lumMod val="50000"/>
              <a:lumOff val="50000"/>
            </a:schemeClr>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1600" kern="1200" spc="-50">
          <a:solidFill>
            <a:schemeClr val="tx1">
              <a:lumMod val="50000"/>
              <a:lumOff val="50000"/>
            </a:schemeClr>
          </a:solidFill>
          <a:latin typeface="Arial"/>
          <a:ea typeface="+mn-ea"/>
          <a:cs typeface="Arial"/>
        </a:defRPr>
      </a:lvl3pPr>
      <a:lvl4pPr marL="1600200" indent="-228600" algn="l" defTabSz="914400" rtl="0" eaLnBrk="1" latinLnBrk="0" hangingPunct="1">
        <a:spcBef>
          <a:spcPct val="20000"/>
        </a:spcBef>
        <a:buFont typeface="Courier New" pitchFamily="49" charset="0"/>
        <a:buChar char="o"/>
        <a:defRPr sz="1600" kern="1200" spc="-50">
          <a:solidFill>
            <a:schemeClr val="tx1">
              <a:lumMod val="50000"/>
              <a:lumOff val="50000"/>
            </a:schemeClr>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1600" kern="1200" spc="-50">
          <a:solidFill>
            <a:schemeClr val="tx1">
              <a:lumMod val="50000"/>
              <a:lumOff val="50000"/>
            </a:schemeClr>
          </a:solidFill>
          <a:latin typeface="Arial"/>
          <a:ea typeface="+mn-ea"/>
          <a:cs typeface="Arial"/>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DVDSTD/VIDEO_TS/VTS_01_1.VOB"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DVDSTD/VIDEO_TS/VTS_01_1.VOB"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hyperlink" Target="http://www.ne1call.com/"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2.tiff"/><Relationship Id="rId5" Type="http://schemas.openxmlformats.org/officeDocument/2006/relationships/image" Target="../media/image11.jpe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jillgeyer@occinc.com" TargetMode="External"/><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46704"/>
            <a:ext cx="6553200" cy="121513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61859" y="2438400"/>
            <a:ext cx="6066253" cy="1323439"/>
          </a:xfrm>
          <a:prstGeom prst="rect">
            <a:avLst/>
          </a:prstGeom>
          <a:noFill/>
        </p:spPr>
        <p:txBody>
          <a:bodyPr wrap="square" rtlCol="0">
            <a:spAutoFit/>
          </a:bodyPr>
          <a:lstStyle/>
          <a:p>
            <a:pPr algn="r"/>
            <a:r>
              <a:rPr lang="en-US" sz="4000" dirty="0">
                <a:solidFill>
                  <a:schemeClr val="bg1"/>
                </a:solidFill>
                <a:latin typeface="Eurostile"/>
              </a:rPr>
              <a:t>DAMAGE PREVENTION </a:t>
            </a:r>
            <a:r>
              <a:rPr lang="en-US" sz="2800" dirty="0">
                <a:solidFill>
                  <a:schemeClr val="bg1"/>
                </a:solidFill>
                <a:latin typeface="Eurostile"/>
              </a:rPr>
              <a:t>and the </a:t>
            </a:r>
            <a:r>
              <a:rPr lang="en-US" sz="4000" dirty="0">
                <a:solidFill>
                  <a:schemeClr val="bg1"/>
                </a:solidFill>
                <a:latin typeface="Eurostile"/>
              </a:rPr>
              <a:t>One Call Process</a:t>
            </a:r>
          </a:p>
        </p:txBody>
      </p:sp>
      <p:grpSp>
        <p:nvGrpSpPr>
          <p:cNvPr id="11" name="Group 10"/>
          <p:cNvGrpSpPr/>
          <p:nvPr/>
        </p:nvGrpSpPr>
        <p:grpSpPr>
          <a:xfrm>
            <a:off x="0" y="2308057"/>
            <a:ext cx="6553200" cy="268164"/>
            <a:chOff x="0" y="2384257"/>
            <a:chExt cx="4715397" cy="251348"/>
          </a:xfrm>
        </p:grpSpPr>
        <p:sp>
          <p:nvSpPr>
            <p:cNvPr id="12" name="Rectangle 11"/>
            <p:cNvSpPr/>
            <p:nvPr/>
          </p:nvSpPr>
          <p:spPr>
            <a:xfrm>
              <a:off x="0" y="2523650"/>
              <a:ext cx="4715397" cy="111955"/>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0" y="2384257"/>
              <a:ext cx="4715396" cy="138659"/>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grpSp>
        <p:nvGrpSpPr>
          <p:cNvPr id="14" name="Group 13"/>
          <p:cNvGrpSpPr/>
          <p:nvPr/>
        </p:nvGrpSpPr>
        <p:grpSpPr>
          <a:xfrm>
            <a:off x="-43678" y="3886199"/>
            <a:ext cx="5887085" cy="1091864"/>
            <a:chOff x="4774011" y="3578810"/>
            <a:chExt cx="4039789" cy="2167594"/>
          </a:xfrm>
        </p:grpSpPr>
        <p:sp>
          <p:nvSpPr>
            <p:cNvPr id="15" name="Rectangle 14"/>
            <p:cNvSpPr/>
            <p:nvPr/>
          </p:nvSpPr>
          <p:spPr>
            <a:xfrm>
              <a:off x="4774011" y="3578810"/>
              <a:ext cx="2592151" cy="2167592"/>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4915053" y="3730086"/>
              <a:ext cx="3898747" cy="2016318"/>
            </a:xfrm>
            <a:prstGeom prst="rect">
              <a:avLst/>
            </a:prstGeom>
          </p:spPr>
          <p:txBody>
            <a:bodyPr wrap="square">
              <a:spAutoFit/>
            </a:bodyPr>
            <a:lstStyle/>
            <a:p>
              <a:r>
                <a:rPr lang="en-US" sz="2000" b="1" dirty="0">
                  <a:solidFill>
                    <a:srgbClr val="FFFFFF"/>
                  </a:solidFill>
                  <a:latin typeface="Eurostile"/>
                  <a:cs typeface="Eurostile"/>
                </a:rPr>
                <a:t>Statewide:</a:t>
              </a:r>
              <a:r>
                <a:rPr lang="en-US" sz="2000" dirty="0">
                  <a:solidFill>
                    <a:srgbClr val="FFFFFF"/>
                  </a:solidFill>
                  <a:latin typeface="Eurostile"/>
                  <a:cs typeface="Eurostile"/>
                </a:rPr>
                <a:t> 1-800-331-5666</a:t>
              </a:r>
            </a:p>
            <a:p>
              <a:r>
                <a:rPr lang="en-US" sz="2000" b="1" dirty="0">
                  <a:solidFill>
                    <a:srgbClr val="FFFFFF"/>
                  </a:solidFill>
                  <a:latin typeface="Eurostile"/>
                  <a:cs typeface="Eurostile"/>
                </a:rPr>
                <a:t>Nationwide: </a:t>
              </a:r>
              <a:r>
                <a:rPr lang="en-US" sz="2000" dirty="0">
                  <a:solidFill>
                    <a:srgbClr val="FFFFFF"/>
                  </a:solidFill>
                  <a:latin typeface="Eurostile"/>
                  <a:cs typeface="Eurostile"/>
                </a:rPr>
                <a:t>811</a:t>
              </a:r>
            </a:p>
            <a:p>
              <a:r>
                <a:rPr lang="en-US" sz="2000" b="1" dirty="0">
                  <a:solidFill>
                    <a:srgbClr val="FFFFFF"/>
                  </a:solidFill>
                  <a:latin typeface="Eurostile"/>
                  <a:cs typeface="Eurostile"/>
                </a:rPr>
                <a:t>Online:  </a:t>
              </a:r>
              <a:r>
                <a:rPr lang="en-US" sz="2000" dirty="0">
                  <a:solidFill>
                    <a:srgbClr val="FFFFFF"/>
                  </a:solidFill>
                  <a:latin typeface="Eurostile"/>
                  <a:cs typeface="Eurostile"/>
                </a:rPr>
                <a:t>www.ne1call.com</a:t>
              </a:r>
            </a:p>
          </p:txBody>
        </p:sp>
      </p:grpSp>
      <p:pic>
        <p:nvPicPr>
          <p:cNvPr id="17" name="Picture 1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723" y="238140"/>
            <a:ext cx="3954078" cy="1312476"/>
          </a:xfrm>
          <a:prstGeom prst="rect">
            <a:avLst/>
          </a:prstGeom>
        </p:spPr>
      </p:pic>
      <p:grpSp>
        <p:nvGrpSpPr>
          <p:cNvPr id="24" name="Group 23"/>
          <p:cNvGrpSpPr/>
          <p:nvPr/>
        </p:nvGrpSpPr>
        <p:grpSpPr>
          <a:xfrm>
            <a:off x="7162800" y="5552148"/>
            <a:ext cx="1828800" cy="1153452"/>
            <a:chOff x="7162800" y="5552148"/>
            <a:chExt cx="1828800" cy="1153452"/>
          </a:xfrm>
        </p:grpSpPr>
        <p:pic>
          <p:nvPicPr>
            <p:cNvPr id="21" name="Picture 20"/>
            <p:cNvPicPr>
              <a:picLocks noChangeAspect="1"/>
            </p:cNvPicPr>
            <p:nvPr/>
          </p:nvPicPr>
          <p:blipFill>
            <a:blip r:embed="rId3" cstate="print"/>
            <a:stretch>
              <a:fillRect/>
            </a:stretch>
          </p:blipFill>
          <p:spPr>
            <a:xfrm>
              <a:off x="8686800" y="5943600"/>
              <a:ext cx="304800" cy="304800"/>
            </a:xfrm>
            <a:prstGeom prst="rect">
              <a:avLst/>
            </a:prstGeom>
          </p:spPr>
        </p:pic>
        <p:pic>
          <p:nvPicPr>
            <p:cNvPr id="22" name="Picture 21" descr="811 Logo Vertical White.png"/>
            <p:cNvPicPr>
              <a:picLocks noChangeAspect="1"/>
            </p:cNvPicPr>
            <p:nvPr/>
          </p:nvPicPr>
          <p:blipFill>
            <a:blip r:embed="rId4" cstate="print"/>
            <a:stretch>
              <a:fillRect/>
            </a:stretch>
          </p:blipFill>
          <p:spPr>
            <a:xfrm>
              <a:off x="7162800" y="5552148"/>
              <a:ext cx="1371600" cy="1153452"/>
            </a:xfrm>
            <a:prstGeom prst="rect">
              <a:avLst/>
            </a:prstGeom>
          </p:spPr>
        </p:pic>
        <p:pic>
          <p:nvPicPr>
            <p:cNvPr id="23" name="Picture 22" descr="twitter.png"/>
            <p:cNvPicPr>
              <a:picLocks noChangeAspect="1"/>
            </p:cNvPicPr>
            <p:nvPr/>
          </p:nvPicPr>
          <p:blipFill>
            <a:blip r:embed="rId5" cstate="print"/>
            <a:stretch>
              <a:fillRect/>
            </a:stretch>
          </p:blipFill>
          <p:spPr>
            <a:xfrm>
              <a:off x="8686800" y="6400800"/>
              <a:ext cx="289230" cy="241300"/>
            </a:xfrm>
            <a:prstGeom prst="rect">
              <a:avLst/>
            </a:prstGeom>
          </p:spPr>
        </p:pic>
      </p:grpSp>
    </p:spTree>
    <p:extLst>
      <p:ext uri="{BB962C8B-B14F-4D97-AF65-F5344CB8AC3E}">
        <p14:creationId xmlns:p14="http://schemas.microsoft.com/office/powerpoint/2010/main" val="3336333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5"/>
          <p:cNvGrpSpPr/>
          <p:nvPr/>
        </p:nvGrpSpPr>
        <p:grpSpPr>
          <a:xfrm>
            <a:off x="5410201" y="0"/>
            <a:ext cx="3733802" cy="229564"/>
            <a:chOff x="6072995" y="535098"/>
            <a:chExt cx="3071006" cy="143969"/>
          </a:xfrm>
        </p:grpSpPr>
        <p:sp>
          <p:nvSpPr>
            <p:cNvPr id="11" name="Rectangle 10"/>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Rectangle 12"/>
          <p:cNvSpPr/>
          <p:nvPr/>
        </p:nvSpPr>
        <p:spPr>
          <a:xfrm>
            <a:off x="5410200" y="224778"/>
            <a:ext cx="3733801"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5562600" y="228600"/>
            <a:ext cx="3429000"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Eurostile" pitchFamily="34" charset="0"/>
                <a:ea typeface="+mn-ea"/>
                <a:cs typeface="+mn-cs"/>
              </a:rPr>
              <a:t>CONSEQUENCE OF A DAMAGE</a:t>
            </a:r>
            <a:endParaRPr kumimoji="0" lang="en-US" sz="28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sp>
        <p:nvSpPr>
          <p:cNvPr id="19" name="Rectangle 18"/>
          <p:cNvSpPr/>
          <p:nvPr/>
        </p:nvSpPr>
        <p:spPr>
          <a:xfrm flipV="1">
            <a:off x="0" y="1678360"/>
            <a:ext cx="5040264"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47"/>
          <p:cNvGrpSpPr/>
          <p:nvPr/>
        </p:nvGrpSpPr>
        <p:grpSpPr>
          <a:xfrm>
            <a:off x="-1" y="1943001"/>
            <a:ext cx="5189547" cy="3695799"/>
            <a:chOff x="-1" y="1585441"/>
            <a:chExt cx="2719838" cy="3695799"/>
          </a:xfrm>
        </p:grpSpPr>
        <p:sp>
          <p:nvSpPr>
            <p:cNvPr id="21" name="Rectangle 20"/>
            <p:cNvSpPr/>
            <p:nvPr/>
          </p:nvSpPr>
          <p:spPr>
            <a:xfrm>
              <a:off x="-1" y="1585441"/>
              <a:ext cx="2635801" cy="3695799"/>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p:cNvSpPr/>
            <p:nvPr/>
          </p:nvSpPr>
          <p:spPr>
            <a:xfrm>
              <a:off x="279554" y="1928440"/>
              <a:ext cx="2440283" cy="3170099"/>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INJURY</a:t>
              </a:r>
            </a:p>
            <a:p>
              <a:pPr marL="342900" marR="0" lvl="0" indent="-34290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DAMAGED UTILITIES</a:t>
              </a:r>
            </a:p>
            <a:p>
              <a:pPr marL="800100" marR="0" lvl="1" indent="-34290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Loss of use</a:t>
              </a:r>
            </a:p>
            <a:p>
              <a:pPr marL="800100" marR="0" lvl="1" indent="-34290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Repair costs</a:t>
              </a:r>
            </a:p>
            <a:p>
              <a:pPr marL="342900" marR="0" lvl="0" indent="-34290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FINES</a:t>
              </a:r>
            </a:p>
            <a:p>
              <a:pPr marL="800100" marR="0" lvl="1" indent="-34290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Up to $10,000 per day</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Eurostile"/>
                <a:ea typeface="+mn-ea"/>
                <a:cs typeface="Eurostile"/>
              </a:endParaRPr>
            </a:p>
          </p:txBody>
        </p:sp>
      </p:grpSp>
      <p:pic>
        <p:nvPicPr>
          <p:cNvPr id="23" name="Picture 4" descr="pipeline 3"/>
          <p:cNvPicPr>
            <a:picLocks noChangeAspect="1" noChangeArrowheads="1"/>
          </p:cNvPicPr>
          <p:nvPr/>
        </p:nvPicPr>
        <p:blipFill>
          <a:blip r:embed="rId2" cstate="print"/>
          <a:srcRect l="11111" r="6944"/>
          <a:stretch>
            <a:fillRect/>
          </a:stretch>
        </p:blipFill>
        <p:spPr bwMode="auto">
          <a:xfrm>
            <a:off x="4648200" y="2133600"/>
            <a:ext cx="4495800" cy="3543300"/>
          </a:xfrm>
          <a:prstGeom prst="rect">
            <a:avLst/>
          </a:prstGeom>
          <a:noFill/>
          <a:ln w="9525">
            <a:noFill/>
            <a:miter lim="800000"/>
            <a:headEnd/>
            <a:tailEnd/>
          </a:ln>
        </p:spPr>
      </p:pic>
      <p:pic>
        <p:nvPicPr>
          <p:cNvPr id="5" name="Picture 4">
            <a:extLst>
              <a:ext uri="{FF2B5EF4-FFF2-40B4-BE49-F238E27FC236}">
                <a16:creationId xmlns:a16="http://schemas.microsoft.com/office/drawing/2014/main" id="{872E0E63-F2B8-47BA-9218-2D8B63D39A7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1669370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a:ea typeface="+mn-ea"/>
              <a:cs typeface="+mn-cs"/>
            </a:endParaRPr>
          </a:p>
        </p:txBody>
      </p:sp>
      <p:sp>
        <p:nvSpPr>
          <p:cNvPr id="5" name="Rectangle 4">
            <a:hlinkClick r:id="rId2" action="ppaction://hlinkfile"/>
          </p:cNvPr>
          <p:cNvSpPr/>
          <p:nvPr/>
        </p:nvSpPr>
        <p:spPr>
          <a:xfrm>
            <a:off x="0" y="0"/>
            <a:ext cx="9144000" cy="6858000"/>
          </a:xfrm>
          <a:prstGeom prst="rect">
            <a:avLst/>
          </a:prstGeom>
          <a:gradFill flip="none" rotWithShape="1">
            <a:gsLst>
              <a:gs pos="0">
                <a:schemeClr val="tx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10" name="Rectangle 9"/>
          <p:cNvSpPr/>
          <p:nvPr/>
        </p:nvSpPr>
        <p:spPr>
          <a:xfrm flipV="1">
            <a:off x="-8021" y="6553200"/>
            <a:ext cx="9144000" cy="762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mn-ea"/>
              <a:cs typeface="+mn-cs"/>
            </a:endParaRPr>
          </a:p>
        </p:txBody>
      </p:sp>
      <p:pic>
        <p:nvPicPr>
          <p:cNvPr id="6" name="Picture 5">
            <a:extLst>
              <a:ext uri="{FF2B5EF4-FFF2-40B4-BE49-F238E27FC236}">
                <a16:creationId xmlns:a16="http://schemas.microsoft.com/office/drawing/2014/main" id="{D469DC06-459B-4CCB-B170-E1918EA63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2782"/>
            <a:ext cx="9144000" cy="4652436"/>
          </a:xfrm>
          <a:prstGeom prst="rect">
            <a:avLst/>
          </a:prstGeom>
        </p:spPr>
      </p:pic>
      <p:pic>
        <p:nvPicPr>
          <p:cNvPr id="2" name="Picture 1">
            <a:extLst>
              <a:ext uri="{FF2B5EF4-FFF2-40B4-BE49-F238E27FC236}">
                <a16:creationId xmlns:a16="http://schemas.microsoft.com/office/drawing/2014/main" id="{1A33865F-8126-41F3-AC59-EA2B422FC76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237611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a:ea typeface="+mn-ea"/>
              <a:cs typeface="+mn-cs"/>
            </a:endParaRPr>
          </a:p>
        </p:txBody>
      </p:sp>
      <p:sp>
        <p:nvSpPr>
          <p:cNvPr id="5" name="Rectangle 4">
            <a:hlinkClick r:id="rId2" action="ppaction://hlinkfile"/>
          </p:cNvPr>
          <p:cNvSpPr/>
          <p:nvPr/>
        </p:nvSpPr>
        <p:spPr>
          <a:xfrm>
            <a:off x="0" y="0"/>
            <a:ext cx="9144000" cy="6858000"/>
          </a:xfrm>
          <a:prstGeom prst="rect">
            <a:avLst/>
          </a:prstGeom>
          <a:gradFill flip="none" rotWithShape="1">
            <a:gsLst>
              <a:gs pos="0">
                <a:schemeClr val="tx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10" name="Rectangle 9"/>
          <p:cNvSpPr/>
          <p:nvPr/>
        </p:nvSpPr>
        <p:spPr>
          <a:xfrm flipV="1">
            <a:off x="-8021" y="6553200"/>
            <a:ext cx="9144000" cy="762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mn-ea"/>
              <a:cs typeface="+mn-cs"/>
            </a:endParaRPr>
          </a:p>
        </p:txBody>
      </p:sp>
      <p:pic>
        <p:nvPicPr>
          <p:cNvPr id="8" name="Picture 7">
            <a:extLst>
              <a:ext uri="{FF2B5EF4-FFF2-40B4-BE49-F238E27FC236}">
                <a16:creationId xmlns:a16="http://schemas.microsoft.com/office/drawing/2014/main" id="{1724F0BB-31F5-479D-9CAE-0FA1B6608029}"/>
              </a:ext>
            </a:extLst>
          </p:cNvPr>
          <p:cNvPicPr>
            <a:picLocks noChangeAspect="1"/>
          </p:cNvPicPr>
          <p:nvPr/>
        </p:nvPicPr>
        <p:blipFill rotWithShape="1">
          <a:blip r:embed="rId3">
            <a:extLst>
              <a:ext uri="{28A0092B-C50C-407E-A947-70E740481C1C}">
                <a14:useLocalDpi xmlns:a14="http://schemas.microsoft.com/office/drawing/2010/main" val="0"/>
              </a:ext>
            </a:extLst>
          </a:blip>
          <a:srcRect l="32365" b="-170"/>
          <a:stretch/>
        </p:blipFill>
        <p:spPr>
          <a:xfrm>
            <a:off x="1219200" y="932479"/>
            <a:ext cx="6934200" cy="4889993"/>
          </a:xfrm>
          <a:prstGeom prst="rect">
            <a:avLst/>
          </a:prstGeom>
        </p:spPr>
      </p:pic>
      <p:pic>
        <p:nvPicPr>
          <p:cNvPr id="2" name="Picture 1">
            <a:extLst>
              <a:ext uri="{FF2B5EF4-FFF2-40B4-BE49-F238E27FC236}">
                <a16:creationId xmlns:a16="http://schemas.microsoft.com/office/drawing/2014/main" id="{BE59577D-CFCD-4B94-ABCE-291C5685B9C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3620930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1"/>
          </a:xfrm>
          <a:prstGeom prst="rect">
            <a:avLst/>
          </a:prstGeom>
        </p:spPr>
      </p:pic>
      <p:pic>
        <p:nvPicPr>
          <p:cNvPr id="2" name="Picture 1">
            <a:extLst>
              <a:ext uri="{FF2B5EF4-FFF2-40B4-BE49-F238E27FC236}">
                <a16:creationId xmlns:a16="http://schemas.microsoft.com/office/drawing/2014/main" id="{8DC07458-3E6E-425D-AF2B-762ADCAB228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847033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5"/>
          <p:cNvGrpSpPr/>
          <p:nvPr/>
        </p:nvGrpSpPr>
        <p:grpSpPr>
          <a:xfrm>
            <a:off x="5410201" y="0"/>
            <a:ext cx="3733802" cy="229564"/>
            <a:chOff x="6072995" y="535098"/>
            <a:chExt cx="3071006" cy="143969"/>
          </a:xfrm>
        </p:grpSpPr>
        <p:sp>
          <p:nvSpPr>
            <p:cNvPr id="11" name="Rectangle 10"/>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Rectangle 12"/>
          <p:cNvSpPr/>
          <p:nvPr/>
        </p:nvSpPr>
        <p:spPr>
          <a:xfrm>
            <a:off x="5410200" y="224778"/>
            <a:ext cx="3733801"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5562600" y="228600"/>
            <a:ext cx="3429000"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Eurostile" pitchFamily="34" charset="0"/>
                <a:ea typeface="+mn-ea"/>
                <a:cs typeface="+mn-cs"/>
              </a:rPr>
              <a:t>Signs of a PIPELINE INCIDENT</a:t>
            </a:r>
            <a:endParaRPr kumimoji="0" lang="en-US" sz="28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sp>
        <p:nvSpPr>
          <p:cNvPr id="19" name="Rectangle 18"/>
          <p:cNvSpPr/>
          <p:nvPr/>
        </p:nvSpPr>
        <p:spPr>
          <a:xfrm flipV="1">
            <a:off x="0" y="1678360"/>
            <a:ext cx="5040264"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47"/>
          <p:cNvGrpSpPr/>
          <p:nvPr/>
        </p:nvGrpSpPr>
        <p:grpSpPr>
          <a:xfrm>
            <a:off x="-1" y="2133600"/>
            <a:ext cx="4800601" cy="4707493"/>
            <a:chOff x="-1" y="1776040"/>
            <a:chExt cx="2719838" cy="4707493"/>
          </a:xfrm>
        </p:grpSpPr>
        <p:sp>
          <p:nvSpPr>
            <p:cNvPr id="21" name="Rectangle 20"/>
            <p:cNvSpPr/>
            <p:nvPr/>
          </p:nvSpPr>
          <p:spPr>
            <a:xfrm>
              <a:off x="-1" y="1776040"/>
              <a:ext cx="2635801" cy="4419600"/>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p:cNvSpPr/>
            <p:nvPr/>
          </p:nvSpPr>
          <p:spPr>
            <a:xfrm>
              <a:off x="279554" y="1928440"/>
              <a:ext cx="2440283" cy="4555093"/>
            </a:xfrm>
            <a:prstGeom prst="rect">
              <a:avLst/>
            </a:prstGeom>
          </p:spPr>
          <p:txBody>
            <a:bodyPr wrap="square">
              <a:spAutoFit/>
            </a:bodyPr>
            <a:lstStyle/>
            <a:p>
              <a:pPr marL="365760" marR="0" lvl="0" indent="-34290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What do you:</a:t>
              </a:r>
            </a:p>
            <a:p>
              <a:pPr marL="43434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00"/>
                  </a:solidFill>
                  <a:effectLst/>
                  <a:uLnTx/>
                  <a:uFillTx/>
                  <a:latin typeface="Eurostile"/>
                  <a:ea typeface="+mn-ea"/>
                  <a:cs typeface="Eurostile"/>
                </a:rPr>
                <a:t>SMELL</a:t>
              </a:r>
            </a:p>
            <a:p>
              <a:pPr marL="891540" lvl="2" indent="-342900">
                <a:lnSpc>
                  <a:spcPct val="150000"/>
                </a:lnSpc>
                <a:buFont typeface="Arial" panose="020B0604020202020204" pitchFamily="34" charset="0"/>
                <a:buChar char="•"/>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Distinctive odor (</a:t>
              </a:r>
              <a:r>
                <a:rPr kumimoji="0" lang="en-US" sz="2000" b="0" i="0" u="none" strike="noStrike" kern="1200" cap="none" spc="0" normalizeH="0" baseline="0" noProof="0" dirty="0" err="1">
                  <a:ln>
                    <a:noFill/>
                  </a:ln>
                  <a:solidFill>
                    <a:srgbClr val="FFFFFF"/>
                  </a:solidFill>
                  <a:effectLst/>
                  <a:uLnTx/>
                  <a:uFillTx/>
                  <a:latin typeface="Eurostile"/>
                  <a:ea typeface="+mn-ea"/>
                  <a:cs typeface="Eurostile"/>
                </a:rPr>
                <a:t>mercaptan</a:t>
              </a:r>
              <a:r>
                <a:rPr kumimoji="0" lang="en-US" sz="2000" b="0" i="0" u="none" strike="noStrike" kern="1200" cap="none" spc="0" normalizeH="0" baseline="0" noProof="0" dirty="0">
                  <a:ln>
                    <a:noFill/>
                  </a:ln>
                  <a:solidFill>
                    <a:srgbClr val="FFFFFF"/>
                  </a:solidFill>
                  <a:effectLst/>
                  <a:uLnTx/>
                  <a:uFillTx/>
                  <a:latin typeface="Eurostile"/>
                  <a:ea typeface="+mn-ea"/>
                  <a:cs typeface="Eurostile"/>
                </a:rPr>
                <a:t>)</a:t>
              </a:r>
            </a:p>
            <a:p>
              <a:pPr marL="43434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00"/>
                  </a:solidFill>
                  <a:effectLst/>
                  <a:uLnTx/>
                  <a:uFillTx/>
                  <a:latin typeface="Eurostile"/>
                  <a:ea typeface="+mn-ea"/>
                  <a:cs typeface="Eurostile"/>
                </a:rPr>
                <a:t>SEE</a:t>
              </a:r>
            </a:p>
            <a:p>
              <a:pPr marL="822960" lvl="2" indent="-274320">
                <a:lnSpc>
                  <a:spcPct val="150000"/>
                </a:lnSpc>
                <a:buFont typeface="Arial" pitchFamily="34" charset="0"/>
                <a:buChar char="•"/>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Dead vegetation</a:t>
              </a:r>
            </a:p>
            <a:p>
              <a:pPr marL="822960" lvl="2" indent="-274320">
                <a:lnSpc>
                  <a:spcPct val="150000"/>
                </a:lnSpc>
                <a:buFont typeface="Arial" pitchFamily="34" charset="0"/>
                <a:buChar char="•"/>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Sheen on water/bubbling</a:t>
              </a:r>
            </a:p>
            <a:p>
              <a:pPr marL="822960" lvl="2" indent="-274320">
                <a:lnSpc>
                  <a:spcPct val="150000"/>
                </a:lnSpc>
                <a:buFont typeface="Arial" pitchFamily="34" charset="0"/>
                <a:buChar char="•"/>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Fire/vapor</a:t>
              </a:r>
            </a:p>
            <a:p>
              <a:pPr marL="43434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00"/>
                  </a:solidFill>
                  <a:effectLst/>
                  <a:uLnTx/>
                  <a:uFillTx/>
                  <a:latin typeface="Eurostile"/>
                  <a:ea typeface="+mn-ea"/>
                  <a:cs typeface="Eurostile"/>
                </a:rPr>
                <a:t>HEAR</a:t>
              </a:r>
            </a:p>
            <a:p>
              <a:pPr marL="822960" lvl="2" indent="-274320">
                <a:lnSpc>
                  <a:spcPct val="150000"/>
                </a:lnSpc>
                <a:buFont typeface="Arial" pitchFamily="34" charset="0"/>
                <a:buChar char="•"/>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Hissing or roaring</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Eurostile"/>
                <a:ea typeface="+mn-ea"/>
                <a:cs typeface="Eurostile"/>
              </a:endParaRPr>
            </a:p>
          </p:txBody>
        </p:sp>
      </p:grpSp>
      <p:pic>
        <p:nvPicPr>
          <p:cNvPr id="20" name="Picture 8" descr="Gas Fire"/>
          <p:cNvPicPr>
            <a:picLocks noChangeAspect="1" noChangeArrowheads="1"/>
          </p:cNvPicPr>
          <p:nvPr/>
        </p:nvPicPr>
        <p:blipFill>
          <a:blip r:embed="rId2" cstate="print"/>
          <a:srcRect/>
          <a:stretch>
            <a:fillRect/>
          </a:stretch>
        </p:blipFill>
        <p:spPr bwMode="auto">
          <a:xfrm>
            <a:off x="5081053" y="2362200"/>
            <a:ext cx="4062947" cy="4038600"/>
          </a:xfrm>
          <a:prstGeom prst="rect">
            <a:avLst/>
          </a:prstGeom>
          <a:noFill/>
          <a:ln w="9525">
            <a:noFill/>
            <a:miter lim="800000"/>
            <a:headEnd/>
            <a:tailEnd/>
          </a:ln>
        </p:spPr>
      </p:pic>
      <p:pic>
        <p:nvPicPr>
          <p:cNvPr id="5" name="Picture 4">
            <a:extLst>
              <a:ext uri="{FF2B5EF4-FFF2-40B4-BE49-F238E27FC236}">
                <a16:creationId xmlns:a16="http://schemas.microsoft.com/office/drawing/2014/main" id="{6D0FE865-DF7B-41EE-BFDC-A69670CB5B6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819803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477000"/>
          </a:xfrm>
        </p:spPr>
      </p:pic>
      <p:sp>
        <p:nvSpPr>
          <p:cNvPr id="2" name="Title 1"/>
          <p:cNvSpPr>
            <a:spLocks noGrp="1"/>
          </p:cNvSpPr>
          <p:nvPr>
            <p:ph type="title"/>
          </p:nvPr>
        </p:nvSpPr>
        <p:spPr/>
        <p:txBody>
          <a:bodyPr/>
          <a:lstStyle/>
          <a:p>
            <a:pPr algn="ctr"/>
            <a:r>
              <a:rPr lang="en-US" dirty="0"/>
              <a:t>What’s Wrong with this picture?</a:t>
            </a:r>
          </a:p>
        </p:txBody>
      </p:sp>
    </p:spTree>
    <p:extLst>
      <p:ext uri="{BB962C8B-B14F-4D97-AF65-F5344CB8AC3E}">
        <p14:creationId xmlns:p14="http://schemas.microsoft.com/office/powerpoint/2010/main" val="2487351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167" y="381000"/>
            <a:ext cx="9113833" cy="300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solidFill>
                  <a:srgbClr val="FFFF00"/>
                </a:solidFill>
              </a:rPr>
              <a:t>What is missing?</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352800"/>
            <a:ext cx="3894667"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8946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477000"/>
          </a:xfrm>
        </p:spPr>
      </p:pic>
      <p:sp>
        <p:nvSpPr>
          <p:cNvPr id="2" name="Title 1"/>
          <p:cNvSpPr>
            <a:spLocks noGrp="1"/>
          </p:cNvSpPr>
          <p:nvPr>
            <p:ph type="title"/>
          </p:nvPr>
        </p:nvSpPr>
        <p:spPr>
          <a:xfrm>
            <a:off x="762000" y="457200"/>
            <a:ext cx="8229600" cy="1143000"/>
          </a:xfrm>
        </p:spPr>
        <p:txBody>
          <a:bodyPr>
            <a:normAutofit fontScale="90000"/>
          </a:bodyPr>
          <a:lstStyle/>
          <a:p>
            <a:pPr algn="r"/>
            <a:r>
              <a:rPr lang="en-US" dirty="0">
                <a:solidFill>
                  <a:srgbClr val="FFFF00"/>
                </a:solidFill>
              </a:rPr>
              <a:t>16 inch Transmission Pipeline</a:t>
            </a:r>
            <a:br>
              <a:rPr lang="en-US" dirty="0">
                <a:solidFill>
                  <a:srgbClr val="FFFF00"/>
                </a:solidFill>
              </a:rPr>
            </a:br>
            <a:r>
              <a:rPr lang="en-US" dirty="0">
                <a:solidFill>
                  <a:srgbClr val="FFFF00"/>
                </a:solidFill>
              </a:rPr>
              <a:t>Operating at 650 psi</a:t>
            </a:r>
          </a:p>
        </p:txBody>
      </p:sp>
    </p:spTree>
    <p:extLst>
      <p:ext uri="{BB962C8B-B14F-4D97-AF65-F5344CB8AC3E}">
        <p14:creationId xmlns:p14="http://schemas.microsoft.com/office/powerpoint/2010/main" val="3371371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477000"/>
          </a:xfrm>
        </p:spPr>
      </p:pic>
    </p:spTree>
    <p:extLst>
      <p:ext uri="{BB962C8B-B14F-4D97-AF65-F5344CB8AC3E}">
        <p14:creationId xmlns:p14="http://schemas.microsoft.com/office/powerpoint/2010/main" val="825479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74933" y="2299932"/>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20"/>
          <p:cNvGrpSpPr/>
          <p:nvPr/>
        </p:nvGrpSpPr>
        <p:grpSpPr>
          <a:xfrm>
            <a:off x="374932" y="1630146"/>
            <a:ext cx="4838701" cy="669786"/>
            <a:chOff x="3528650" y="2282184"/>
            <a:chExt cx="3816350" cy="669786"/>
          </a:xfrm>
        </p:grpSpPr>
        <p:sp>
          <p:nvSpPr>
            <p:cNvPr id="22" name="Rectangle 21"/>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3613149" y="2282184"/>
              <a:ext cx="3721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How can Nebraska811 help?</a:t>
              </a:r>
            </a:p>
          </p:txBody>
        </p:sp>
      </p:grpSp>
      <p:sp>
        <p:nvSpPr>
          <p:cNvPr id="26" name="Rectangle 25"/>
          <p:cNvSpPr/>
          <p:nvPr/>
        </p:nvSpPr>
        <p:spPr>
          <a:xfrm>
            <a:off x="637944" y="2516516"/>
            <a:ext cx="7588156" cy="5016758"/>
          </a:xfrm>
          <a:prstGeom prst="rect">
            <a:avLst/>
          </a:prstGeom>
        </p:spPr>
        <p:txBody>
          <a:bodyPr wrap="square">
            <a:spAutoFit/>
          </a:bodyPr>
          <a:lstStyle/>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Eurostile"/>
                <a:ea typeface="+mn-ea"/>
                <a:cs typeface="Eurostile"/>
              </a:rPr>
              <a:t>Nebraska811 strives to be your </a:t>
            </a:r>
          </a:p>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Eurostile"/>
                <a:ea typeface="+mn-ea"/>
                <a:cs typeface="Eurostile"/>
              </a:rPr>
              <a:t>DAMAGE PREVENTION PARTNER</a:t>
            </a:r>
          </a:p>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Eurostile"/>
                <a:ea typeface="+mn-ea"/>
                <a:cs typeface="Eurostile"/>
              </a:rPr>
              <a:t>Helping to facilitate the One Call Process</a:t>
            </a:r>
          </a:p>
          <a:p>
            <a:pPr marL="1549400" marR="0" lvl="3" indent="-45720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urostile"/>
              <a:ea typeface="+mn-ea"/>
              <a:cs typeface="Eurostile"/>
            </a:endParaRPr>
          </a:p>
          <a:p>
            <a:pPr marL="1549400" marR="0" lvl="3"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FFFFFF"/>
                </a:solidFill>
                <a:effectLst/>
                <a:uLnTx/>
                <a:uFillTx/>
                <a:latin typeface="Eurostile"/>
                <a:ea typeface="+mn-ea"/>
                <a:cs typeface="Eurostile"/>
              </a:rPr>
              <a:t>Call Center functions and tools</a:t>
            </a:r>
          </a:p>
          <a:p>
            <a:pPr marL="2006600" marR="0" lvl="4"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FFFFFF"/>
                </a:solidFill>
                <a:effectLst/>
                <a:uLnTx/>
                <a:uFillTx/>
                <a:latin typeface="Eurostile"/>
                <a:ea typeface="+mn-ea"/>
                <a:cs typeface="Eurostile"/>
              </a:rPr>
              <a:t>Fast, accurate ticketing</a:t>
            </a:r>
          </a:p>
          <a:p>
            <a:pPr marL="2006600" marR="0" lvl="4"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FFFFFF"/>
                </a:solidFill>
                <a:effectLst/>
                <a:uLnTx/>
                <a:uFillTx/>
                <a:latin typeface="Eurostile"/>
                <a:ea typeface="+mn-ea"/>
                <a:cs typeface="Eurostile"/>
              </a:rPr>
              <a:t>State of the art technology</a:t>
            </a:r>
          </a:p>
          <a:p>
            <a:pPr marL="1549400" marR="0" lvl="3"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white"/>
                </a:solidFill>
                <a:effectLst/>
                <a:uLnTx/>
                <a:uFillTx/>
                <a:latin typeface="Eurostile"/>
                <a:ea typeface="+mn-ea"/>
                <a:cs typeface="Eurostile"/>
              </a:rPr>
              <a:t>Member assistance </a:t>
            </a:r>
          </a:p>
          <a:p>
            <a:pPr marL="2006600" marR="0" lvl="4"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Eurostile"/>
                <a:ea typeface="+mn-ea"/>
                <a:cs typeface="Eurostile"/>
              </a:rPr>
              <a:t>Helping member utilities fulfill their responsibilities</a:t>
            </a:r>
            <a:endParaRPr kumimoji="0" lang="en-US" sz="2400" b="0" i="0" u="none" strike="noStrike" kern="1200" cap="none" spc="0" normalizeH="0" baseline="0" noProof="0" dirty="0">
              <a:ln>
                <a:noFill/>
              </a:ln>
              <a:solidFill>
                <a:prstClr val="white"/>
              </a:solidFill>
              <a:effectLst/>
              <a:uLnTx/>
              <a:uFillTx/>
              <a:latin typeface="Eurostile"/>
              <a:ea typeface="+mn-ea"/>
              <a:cs typeface="Eurostile"/>
            </a:endParaRPr>
          </a:p>
          <a:p>
            <a:pPr marL="1549400" marR="0" lvl="3"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FFFFFF"/>
                </a:solidFill>
                <a:effectLst/>
                <a:uLnTx/>
                <a:uFillTx/>
                <a:latin typeface="Eurostile"/>
                <a:ea typeface="+mn-ea"/>
                <a:cs typeface="Eurostile"/>
              </a:rPr>
              <a:t>Education and Outreach</a:t>
            </a:r>
          </a:p>
          <a:p>
            <a:pPr marL="2006600" marR="0" lvl="4"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Eurostile"/>
                <a:ea typeface="+mn-ea"/>
                <a:cs typeface="Eurostile"/>
              </a:rPr>
              <a:t>Excavators, Members, General Public</a:t>
            </a:r>
          </a:p>
          <a:p>
            <a:pPr marL="6350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a:p>
            <a:pPr marL="17780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GOALS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Nebraska811</a:t>
            </a:r>
            <a:endParaRPr kumimoji="0" lang="en-US" sz="24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pic>
        <p:nvPicPr>
          <p:cNvPr id="17" name="Picture 16">
            <a:extLst>
              <a:ext uri="{FF2B5EF4-FFF2-40B4-BE49-F238E27FC236}">
                <a16:creationId xmlns:a16="http://schemas.microsoft.com/office/drawing/2014/main" id="{B07F62EF-2836-4836-8BD7-46FFA5D2069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185088453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7162800" y="5552148"/>
            <a:ext cx="1828800" cy="1153452"/>
            <a:chOff x="7162800" y="5552148"/>
            <a:chExt cx="1828800" cy="1153452"/>
          </a:xfrm>
        </p:grpSpPr>
        <p:pic>
          <p:nvPicPr>
            <p:cNvPr id="21" name="Picture 20"/>
            <p:cNvPicPr>
              <a:picLocks noChangeAspect="1"/>
            </p:cNvPicPr>
            <p:nvPr/>
          </p:nvPicPr>
          <p:blipFill>
            <a:blip r:embed="rId2" cstate="print"/>
            <a:stretch>
              <a:fillRect/>
            </a:stretch>
          </p:blipFill>
          <p:spPr>
            <a:xfrm>
              <a:off x="8686800" y="5943600"/>
              <a:ext cx="304800" cy="304800"/>
            </a:xfrm>
            <a:prstGeom prst="rect">
              <a:avLst/>
            </a:prstGeom>
          </p:spPr>
        </p:pic>
        <p:pic>
          <p:nvPicPr>
            <p:cNvPr id="22" name="Picture 21" descr="811 Logo Vertical White.png"/>
            <p:cNvPicPr>
              <a:picLocks noChangeAspect="1"/>
            </p:cNvPicPr>
            <p:nvPr/>
          </p:nvPicPr>
          <p:blipFill>
            <a:blip r:embed="rId3" cstate="print"/>
            <a:stretch>
              <a:fillRect/>
            </a:stretch>
          </p:blipFill>
          <p:spPr>
            <a:xfrm>
              <a:off x="7162800" y="5552148"/>
              <a:ext cx="1371600" cy="1153452"/>
            </a:xfrm>
            <a:prstGeom prst="rect">
              <a:avLst/>
            </a:prstGeom>
          </p:spPr>
        </p:pic>
        <p:pic>
          <p:nvPicPr>
            <p:cNvPr id="23" name="Picture 22" descr="twitter.png"/>
            <p:cNvPicPr>
              <a:picLocks noChangeAspect="1"/>
            </p:cNvPicPr>
            <p:nvPr/>
          </p:nvPicPr>
          <p:blipFill>
            <a:blip r:embed="rId4" cstate="print"/>
            <a:stretch>
              <a:fillRect/>
            </a:stretch>
          </p:blipFill>
          <p:spPr>
            <a:xfrm>
              <a:off x="8686800" y="6400800"/>
              <a:ext cx="289230" cy="241300"/>
            </a:xfrm>
            <a:prstGeom prst="rect">
              <a:avLst/>
            </a:prstGeom>
          </p:spPr>
        </p:pic>
      </p:grpSp>
      <p:pic>
        <p:nvPicPr>
          <p:cNvPr id="3" name="Picture 2" descr="A drawing of a face&#10;&#10;Description automatically generated">
            <a:extLst>
              <a:ext uri="{FF2B5EF4-FFF2-40B4-BE49-F238E27FC236}">
                <a16:creationId xmlns:a16="http://schemas.microsoft.com/office/drawing/2014/main" id="{5566134E-3044-40F3-A790-D3942F9CC9C8}"/>
              </a:ext>
            </a:extLst>
          </p:cNvPr>
          <p:cNvPicPr>
            <a:picLocks noChangeAspect="1"/>
          </p:cNvPicPr>
          <p:nvPr/>
        </p:nvPicPr>
        <p:blipFill>
          <a:blip r:embed="rId5"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457200" y="1981200"/>
            <a:ext cx="7964424" cy="2645664"/>
          </a:xfrm>
          <a:prstGeom prst="rect">
            <a:avLst/>
          </a:prstGeom>
        </p:spPr>
      </p:pic>
    </p:spTree>
    <p:extLst>
      <p:ext uri="{BB962C8B-B14F-4D97-AF65-F5344CB8AC3E}">
        <p14:creationId xmlns:p14="http://schemas.microsoft.com/office/powerpoint/2010/main" val="3087815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341" y="3113335"/>
            <a:ext cx="8534659" cy="3758313"/>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p:cNvSpPr/>
          <p:nvPr/>
        </p:nvSpPr>
        <p:spPr>
          <a:xfrm>
            <a:off x="0" y="2546705"/>
            <a:ext cx="4715397" cy="5666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TextBox 25"/>
          <p:cNvSpPr txBox="1"/>
          <p:nvPr/>
        </p:nvSpPr>
        <p:spPr>
          <a:xfrm>
            <a:off x="965200" y="2432404"/>
            <a:ext cx="3687237" cy="707886"/>
          </a:xfrm>
          <a:prstGeom prst="rect">
            <a:avLst/>
          </a:prstGeom>
          <a:noFill/>
        </p:spPr>
        <p:txBody>
          <a:bodyPr wrap="square" rtlCol="0">
            <a:spAutoFit/>
          </a:bodyPr>
          <a:lstStyle/>
          <a:p>
            <a:pPr marL="17780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Eurostile"/>
                <a:ea typeface="+mn-ea"/>
                <a:cs typeface="Eurostile"/>
              </a:rPr>
              <a:t>GOALS</a:t>
            </a:r>
          </a:p>
        </p:txBody>
      </p:sp>
      <p:grpSp>
        <p:nvGrpSpPr>
          <p:cNvPr id="3" name="Group 29"/>
          <p:cNvGrpSpPr/>
          <p:nvPr/>
        </p:nvGrpSpPr>
        <p:grpSpPr>
          <a:xfrm>
            <a:off x="0" y="2308057"/>
            <a:ext cx="4715397" cy="251348"/>
            <a:chOff x="0" y="2384257"/>
            <a:chExt cx="4715397" cy="251348"/>
          </a:xfrm>
        </p:grpSpPr>
        <p:sp>
          <p:nvSpPr>
            <p:cNvPr id="22" name="Rectangle 21"/>
            <p:cNvSpPr/>
            <p:nvPr/>
          </p:nvSpPr>
          <p:spPr>
            <a:xfrm>
              <a:off x="0" y="2523650"/>
              <a:ext cx="4715397" cy="111955"/>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p:cNvSpPr/>
            <p:nvPr/>
          </p:nvSpPr>
          <p:spPr>
            <a:xfrm>
              <a:off x="0" y="2384257"/>
              <a:ext cx="4715396" cy="138659"/>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Rectangle 11"/>
          <p:cNvSpPr/>
          <p:nvPr/>
        </p:nvSpPr>
        <p:spPr>
          <a:xfrm>
            <a:off x="152400" y="3087227"/>
            <a:ext cx="8915400" cy="4078039"/>
          </a:xfrm>
          <a:prstGeom prst="rect">
            <a:avLst/>
          </a:prstGeom>
        </p:spPr>
        <p:txBody>
          <a:bodyPr wrap="square">
            <a:spAutoFit/>
          </a:bodyPr>
          <a:lstStyle/>
          <a:p>
            <a:pPr marL="635000" marR="0" lvl="1" indent="0" algn="l"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Eurostile"/>
              <a:ea typeface="+mn-ea"/>
              <a:cs typeface="Eurostile"/>
            </a:endParaRPr>
          </a:p>
          <a:p>
            <a:pPr marL="635000" marR="0" lvl="1" indent="0" algn="l" defTabSz="4572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prstClr val="white"/>
                </a:solidFill>
                <a:effectLst/>
                <a:uLnTx/>
                <a:uFillTx/>
                <a:latin typeface="Eurostile"/>
                <a:ea typeface="+mn-ea"/>
                <a:cs typeface="Eurostile"/>
              </a:rPr>
              <a:t>Goals for</a:t>
            </a:r>
            <a:r>
              <a:rPr kumimoji="0" lang="en-US" sz="2800" b="1" i="0" u="none" strike="noStrike" kern="1200" cap="none" spc="0" normalizeH="0" noProof="0" dirty="0">
                <a:ln>
                  <a:noFill/>
                </a:ln>
                <a:solidFill>
                  <a:prstClr val="white"/>
                </a:solidFill>
                <a:effectLst/>
                <a:uLnTx/>
                <a:uFillTx/>
                <a:latin typeface="Eurostile"/>
                <a:ea typeface="+mn-ea"/>
                <a:cs typeface="Eurostile"/>
              </a:rPr>
              <a:t> Stakeholders:  Excavators/Members</a:t>
            </a:r>
          </a:p>
          <a:p>
            <a:pPr marL="635000" marR="0" lvl="1" indent="0" algn="l" defTabSz="4572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prstClr val="white"/>
              </a:solidFill>
              <a:effectLst/>
              <a:uLnTx/>
              <a:uFillTx/>
              <a:latin typeface="Eurostile"/>
              <a:ea typeface="+mn-ea"/>
              <a:cs typeface="Eurostile"/>
            </a:endParaRPr>
          </a:p>
          <a:p>
            <a:pPr marL="1549400" marR="0" lvl="3" indent="-457200" algn="l" defTabSz="457200" rtl="0" eaLnBrk="1" fontAlgn="auto" latinLnBrk="0" hangingPunct="1">
              <a:lnSpc>
                <a:spcPct val="100000"/>
              </a:lnSpc>
              <a:spcBef>
                <a:spcPts val="0"/>
              </a:spcBef>
              <a:spcAft>
                <a:spcPts val="600"/>
              </a:spcAft>
              <a:buClrTx/>
              <a:buSzTx/>
              <a:buFont typeface="Arial" pitchFamily="34" charset="0"/>
              <a:buChar char="•"/>
              <a:tabLst/>
              <a:defRPr/>
            </a:pPr>
            <a:r>
              <a:rPr kumimoji="0" lang="en-US" sz="2800" b="1" i="0" u="none" strike="noStrike" kern="1200" cap="none" spc="0" normalizeH="0" baseline="0" noProof="0" dirty="0">
                <a:ln>
                  <a:noFill/>
                </a:ln>
                <a:solidFill>
                  <a:prstClr val="white"/>
                </a:solidFill>
                <a:effectLst/>
                <a:uLnTx/>
                <a:uFillTx/>
                <a:latin typeface="Eurostile"/>
                <a:ea typeface="+mn-ea"/>
                <a:cs typeface="Eurostile"/>
              </a:rPr>
              <a:t>Know the responsibilities under the law</a:t>
            </a:r>
          </a:p>
          <a:p>
            <a:pPr marL="1549400" marR="0" lvl="3" indent="-457200" algn="l" defTabSz="457200" rtl="0" eaLnBrk="1" fontAlgn="auto" latinLnBrk="0" hangingPunct="1">
              <a:lnSpc>
                <a:spcPct val="100000"/>
              </a:lnSpc>
              <a:spcBef>
                <a:spcPts val="0"/>
              </a:spcBef>
              <a:spcAft>
                <a:spcPts val="600"/>
              </a:spcAft>
              <a:buClrTx/>
              <a:buSzTx/>
              <a:buFont typeface="Arial" pitchFamily="34" charset="0"/>
              <a:buChar char="•"/>
              <a:tabLst/>
              <a:defRPr/>
            </a:pPr>
            <a:r>
              <a:rPr kumimoji="0" lang="en-US" sz="2800" b="1" i="0" u="none" strike="noStrike" kern="1200" cap="none" spc="0" normalizeH="0" baseline="0" noProof="0" dirty="0">
                <a:ln>
                  <a:noFill/>
                </a:ln>
                <a:solidFill>
                  <a:prstClr val="white"/>
                </a:solidFill>
                <a:effectLst/>
                <a:uLnTx/>
                <a:uFillTx/>
                <a:latin typeface="Eurostile"/>
                <a:ea typeface="+mn-ea"/>
                <a:cs typeface="Eurostile"/>
              </a:rPr>
              <a:t>Utilize technologies available to make the job efficient and effective in preventing damages</a:t>
            </a:r>
          </a:p>
          <a:p>
            <a:pPr marL="1549400" marR="0" lvl="3" indent="-457200" algn="l" defTabSz="457200" rtl="0" eaLnBrk="1" fontAlgn="auto" latinLnBrk="0" hangingPunct="1">
              <a:lnSpc>
                <a:spcPct val="100000"/>
              </a:lnSpc>
              <a:spcBef>
                <a:spcPts val="0"/>
              </a:spcBef>
              <a:spcAft>
                <a:spcPts val="600"/>
              </a:spcAft>
              <a:buClrTx/>
              <a:buSzTx/>
              <a:buFont typeface="Arial" pitchFamily="34" charset="0"/>
              <a:buChar char="•"/>
              <a:tabLst/>
              <a:defRPr/>
            </a:pPr>
            <a:r>
              <a:rPr lang="en-US" sz="2800" b="1" dirty="0">
                <a:solidFill>
                  <a:prstClr val="white"/>
                </a:solidFill>
                <a:latin typeface="Eurostile"/>
                <a:cs typeface="Eurostile"/>
              </a:rPr>
              <a:t>Help with public awareness</a:t>
            </a:r>
            <a:endParaRPr kumimoji="0" lang="en-US" sz="2800" b="1" i="0" u="none" strike="noStrike" kern="1200" cap="none" spc="0" normalizeH="0" baseline="0" noProof="0" dirty="0">
              <a:ln>
                <a:noFill/>
              </a:ln>
              <a:solidFill>
                <a:prstClr val="white"/>
              </a:solidFill>
              <a:effectLst/>
              <a:uLnTx/>
              <a:uFillTx/>
              <a:latin typeface="Eurostile"/>
              <a:ea typeface="+mn-ea"/>
              <a:cs typeface="Eurostile"/>
            </a:endParaRPr>
          </a:p>
          <a:p>
            <a:pPr marL="635000" marR="0" lvl="1" indent="0" algn="l"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a:p>
            <a:pPr marL="17780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Eurostile"/>
                <a:ea typeface="+mn-ea"/>
                <a:cs typeface="Eurostile"/>
              </a:rPr>
              <a:t>	</a:t>
            </a:r>
          </a:p>
        </p:txBody>
      </p:sp>
      <p:pic>
        <p:nvPicPr>
          <p:cNvPr id="10" name="Picture 9">
            <a:extLst>
              <a:ext uri="{FF2B5EF4-FFF2-40B4-BE49-F238E27FC236}">
                <a16:creationId xmlns:a16="http://schemas.microsoft.com/office/drawing/2014/main" id="{E6869665-AB40-4697-B0B4-E8A1D4818C9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51207183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5689778"/>
            <a:ext cx="3840273"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2" name="Group 65"/>
          <p:cNvGrpSpPr/>
          <p:nvPr/>
        </p:nvGrpSpPr>
        <p:grpSpPr>
          <a:xfrm>
            <a:off x="5105401" y="0"/>
            <a:ext cx="4038602" cy="229564"/>
            <a:chOff x="6072995" y="535098"/>
            <a:chExt cx="3071006" cy="143969"/>
          </a:xfrm>
        </p:grpSpPr>
        <p:sp>
          <p:nvSpPr>
            <p:cNvPr id="29" name="Rectangle 28"/>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0" name="Rectangle 29"/>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1" name="Rectangle 30"/>
          <p:cNvSpPr/>
          <p:nvPr/>
        </p:nvSpPr>
        <p:spPr>
          <a:xfrm>
            <a:off x="5105401" y="224778"/>
            <a:ext cx="4038600"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4725984" y="305767"/>
            <a:ext cx="4113216" cy="830997"/>
          </a:xfrm>
          <a:prstGeom prst="rect">
            <a:avLst/>
          </a:prstGeom>
          <a:noFill/>
        </p:spPr>
        <p:txBody>
          <a:bodyPr wrap="square" rtlCol="0">
            <a:spAutoFit/>
          </a:bodyPr>
          <a:lstStyle/>
          <a:p>
            <a:pPr algn="r"/>
            <a:r>
              <a:rPr lang="en-US" sz="2800" b="1" dirty="0">
                <a:solidFill>
                  <a:schemeClr val="lt1"/>
                </a:solidFill>
                <a:latin typeface="Eurostile" pitchFamily="34" charset="0"/>
              </a:rPr>
              <a:t>MISSION</a:t>
            </a:r>
            <a:r>
              <a:rPr lang="en-US" sz="2800" dirty="0">
                <a:solidFill>
                  <a:schemeClr val="lt1"/>
                </a:solidFill>
                <a:latin typeface="Eurostile" pitchFamily="34" charset="0"/>
              </a:rPr>
              <a:t> </a:t>
            </a:r>
            <a:r>
              <a:rPr lang="en-US" sz="1600" dirty="0">
                <a:solidFill>
                  <a:schemeClr val="lt1"/>
                </a:solidFill>
                <a:latin typeface="Eurostile" pitchFamily="34" charset="0"/>
              </a:rPr>
              <a:t>AND</a:t>
            </a:r>
            <a:r>
              <a:rPr lang="en-US" sz="2400" dirty="0">
                <a:solidFill>
                  <a:schemeClr val="lt1"/>
                </a:solidFill>
                <a:latin typeface="Eurostile" pitchFamily="34" charset="0"/>
              </a:rPr>
              <a:t> </a:t>
            </a:r>
            <a:r>
              <a:rPr lang="en-US" sz="2800" b="1" dirty="0">
                <a:solidFill>
                  <a:schemeClr val="lt1"/>
                </a:solidFill>
                <a:latin typeface="Eurostile" pitchFamily="34" charset="0"/>
              </a:rPr>
              <a:t>GOALS</a:t>
            </a:r>
            <a:endParaRPr lang="en-US" sz="2400" b="1" dirty="0">
              <a:solidFill>
                <a:schemeClr val="lt1"/>
              </a:solidFill>
              <a:latin typeface="Eurostile" pitchFamily="34" charset="0"/>
            </a:endParaRPr>
          </a:p>
          <a:p>
            <a:pPr algn="r"/>
            <a:r>
              <a:rPr lang="en-US" sz="2000" dirty="0">
                <a:solidFill>
                  <a:schemeClr val="lt1"/>
                </a:solidFill>
                <a:latin typeface="Eurostile" pitchFamily="34" charset="0"/>
              </a:rPr>
              <a:t>Nebraska811</a:t>
            </a:r>
            <a:endParaRPr lang="en-US" sz="2000" dirty="0">
              <a:solidFill>
                <a:srgbClr val="D62930"/>
              </a:solidFill>
              <a:latin typeface="Eurostile" pitchFamily="34" charset="0"/>
            </a:endParaRPr>
          </a:p>
        </p:txBody>
      </p:sp>
      <p:grpSp>
        <p:nvGrpSpPr>
          <p:cNvPr id="3" name="Group 32"/>
          <p:cNvGrpSpPr/>
          <p:nvPr/>
        </p:nvGrpSpPr>
        <p:grpSpPr>
          <a:xfrm>
            <a:off x="3979974" y="2810876"/>
            <a:ext cx="4859226" cy="845066"/>
            <a:chOff x="4807105" y="3578812"/>
            <a:chExt cx="4336895" cy="845066"/>
          </a:xfrm>
        </p:grpSpPr>
        <p:sp>
          <p:nvSpPr>
            <p:cNvPr id="34" name="Rectangle 33"/>
            <p:cNvSpPr/>
            <p:nvPr/>
          </p:nvSpPr>
          <p:spPr>
            <a:xfrm>
              <a:off x="4807105" y="3578812"/>
              <a:ext cx="4336895" cy="84506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p:cNvSpPr/>
            <p:nvPr/>
          </p:nvSpPr>
          <p:spPr>
            <a:xfrm>
              <a:off x="4915053" y="3650547"/>
              <a:ext cx="3831712" cy="707886"/>
            </a:xfrm>
            <a:prstGeom prst="rect">
              <a:avLst/>
            </a:prstGeom>
          </p:spPr>
          <p:txBody>
            <a:bodyPr wrap="square">
              <a:spAutoFit/>
            </a:bodyPr>
            <a:lstStyle/>
            <a:p>
              <a:r>
                <a:rPr lang="en-US" sz="2000" dirty="0">
                  <a:solidFill>
                    <a:srgbClr val="FFFFFF"/>
                  </a:solidFill>
                  <a:latin typeface="Eurostile"/>
                  <a:cs typeface="Eurostile"/>
                </a:rPr>
                <a:t>Damages occur </a:t>
              </a:r>
              <a:r>
                <a:rPr lang="en-US" sz="2000" b="1" dirty="0">
                  <a:solidFill>
                    <a:srgbClr val="FFFFFF"/>
                  </a:solidFill>
                  <a:latin typeface="Eurostile"/>
                  <a:cs typeface="Eurostile"/>
                </a:rPr>
                <a:t>less than 1% </a:t>
              </a:r>
              <a:r>
                <a:rPr lang="en-US" sz="2000" dirty="0">
                  <a:solidFill>
                    <a:srgbClr val="FFFFFF"/>
                  </a:solidFill>
                  <a:latin typeface="Eurostile"/>
                  <a:cs typeface="Eurostile"/>
                </a:rPr>
                <a:t>of the time when a locate request is in place</a:t>
              </a:r>
            </a:p>
          </p:txBody>
        </p:sp>
      </p:grpSp>
      <p:grpSp>
        <p:nvGrpSpPr>
          <p:cNvPr id="4" name="Group 35"/>
          <p:cNvGrpSpPr/>
          <p:nvPr/>
        </p:nvGrpSpPr>
        <p:grpSpPr>
          <a:xfrm>
            <a:off x="3979975" y="3795642"/>
            <a:ext cx="4336894" cy="449877"/>
            <a:chOff x="4807106" y="4563578"/>
            <a:chExt cx="3632200" cy="449877"/>
          </a:xfrm>
        </p:grpSpPr>
        <p:sp>
          <p:nvSpPr>
            <p:cNvPr id="37" name="Rectangle 36"/>
            <p:cNvSpPr/>
            <p:nvPr/>
          </p:nvSpPr>
          <p:spPr>
            <a:xfrm>
              <a:off x="4807106" y="4563578"/>
              <a:ext cx="3632200" cy="4445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8" name="TextBox 37"/>
            <p:cNvSpPr txBox="1"/>
            <p:nvPr/>
          </p:nvSpPr>
          <p:spPr>
            <a:xfrm>
              <a:off x="4915053" y="4582568"/>
              <a:ext cx="2667000" cy="430887"/>
            </a:xfrm>
            <a:prstGeom prst="rect">
              <a:avLst/>
            </a:prstGeom>
            <a:noFill/>
          </p:spPr>
          <p:txBody>
            <a:bodyPr wrap="square" rtlCol="0">
              <a:spAutoFit/>
            </a:bodyPr>
            <a:lstStyle/>
            <a:p>
              <a:r>
                <a:rPr lang="en-US" sz="2200" dirty="0">
                  <a:solidFill>
                    <a:srgbClr val="FFFFFF"/>
                  </a:solidFill>
                  <a:latin typeface="Eurostile"/>
                  <a:cs typeface="Eurostile"/>
                </a:rPr>
                <a:t>DAMAGE PREVENTION</a:t>
              </a:r>
            </a:p>
          </p:txBody>
        </p:sp>
      </p:grpSp>
      <p:grpSp>
        <p:nvGrpSpPr>
          <p:cNvPr id="5" name="Group 38"/>
          <p:cNvGrpSpPr/>
          <p:nvPr/>
        </p:nvGrpSpPr>
        <p:grpSpPr>
          <a:xfrm>
            <a:off x="3954572" y="4240141"/>
            <a:ext cx="4336896" cy="1745783"/>
            <a:chOff x="4807105" y="5008077"/>
            <a:chExt cx="4336896" cy="1745783"/>
          </a:xfrm>
        </p:grpSpPr>
        <p:sp>
          <p:nvSpPr>
            <p:cNvPr id="40" name="Rectangle 39"/>
            <p:cNvSpPr/>
            <p:nvPr/>
          </p:nvSpPr>
          <p:spPr>
            <a:xfrm>
              <a:off x="4807105" y="5008077"/>
              <a:ext cx="4336895" cy="79358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4915053" y="5041713"/>
              <a:ext cx="4203546" cy="400110"/>
            </a:xfrm>
            <a:prstGeom prst="rect">
              <a:avLst/>
            </a:prstGeom>
          </p:spPr>
          <p:txBody>
            <a:bodyPr wrap="square">
              <a:spAutoFit/>
            </a:bodyPr>
            <a:lstStyle/>
            <a:p>
              <a:r>
                <a:rPr lang="en-US" sz="2000" b="1" dirty="0">
                  <a:solidFill>
                    <a:srgbClr val="FFFFFF"/>
                  </a:solidFill>
                  <a:latin typeface="Eurostile"/>
                  <a:cs typeface="Eurostile"/>
                </a:rPr>
                <a:t>Name Recognition</a:t>
              </a:r>
            </a:p>
          </p:txBody>
        </p:sp>
        <p:sp>
          <p:nvSpPr>
            <p:cNvPr id="28" name="Rectangle 27"/>
            <p:cNvSpPr/>
            <p:nvPr/>
          </p:nvSpPr>
          <p:spPr>
            <a:xfrm>
              <a:off x="4807106" y="5960279"/>
              <a:ext cx="4336895" cy="79358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 name="Group 41"/>
          <p:cNvGrpSpPr/>
          <p:nvPr/>
        </p:nvGrpSpPr>
        <p:grpSpPr>
          <a:xfrm>
            <a:off x="3979974" y="2391776"/>
            <a:ext cx="4859226" cy="449877"/>
            <a:chOff x="4807106" y="3159712"/>
            <a:chExt cx="3632200" cy="449877"/>
          </a:xfrm>
        </p:grpSpPr>
        <p:sp>
          <p:nvSpPr>
            <p:cNvPr id="43" name="Rectangle 42"/>
            <p:cNvSpPr/>
            <p:nvPr/>
          </p:nvSpPr>
          <p:spPr>
            <a:xfrm>
              <a:off x="4807106" y="3159712"/>
              <a:ext cx="3632200" cy="4445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4" name="TextBox 43"/>
            <p:cNvSpPr txBox="1"/>
            <p:nvPr/>
          </p:nvSpPr>
          <p:spPr>
            <a:xfrm>
              <a:off x="4915053" y="3178702"/>
              <a:ext cx="3133818" cy="430887"/>
            </a:xfrm>
            <a:prstGeom prst="rect">
              <a:avLst/>
            </a:prstGeom>
            <a:noFill/>
          </p:spPr>
          <p:txBody>
            <a:bodyPr wrap="square" rtlCol="0">
              <a:spAutoFit/>
            </a:bodyPr>
            <a:lstStyle/>
            <a:p>
              <a:r>
                <a:rPr lang="en-US" sz="2200" dirty="0">
                  <a:solidFill>
                    <a:srgbClr val="FFFFFF"/>
                  </a:solidFill>
                  <a:latin typeface="Eurostile"/>
                  <a:cs typeface="Eurostile"/>
                </a:rPr>
                <a:t>Purpose – PUBLIC AWARENESS</a:t>
              </a:r>
            </a:p>
          </p:txBody>
        </p:sp>
      </p:grpSp>
      <p:pic>
        <p:nvPicPr>
          <p:cNvPr id="45" name="Picture 44"/>
          <p:cNvPicPr>
            <a:picLocks noChangeAspect="1"/>
          </p:cNvPicPr>
          <p:nvPr/>
        </p:nvPicPr>
        <p:blipFill rotWithShape="1">
          <a:blip r:embed="rId3" cstate="print"/>
          <a:srcRect l="12912" b="4991"/>
          <a:stretch/>
        </p:blipFill>
        <p:spPr>
          <a:xfrm>
            <a:off x="0" y="2391776"/>
            <a:ext cx="3840273" cy="3226892"/>
          </a:xfrm>
          <a:prstGeom prst="rect">
            <a:avLst/>
          </a:prstGeom>
        </p:spPr>
      </p:pic>
      <p:grpSp>
        <p:nvGrpSpPr>
          <p:cNvPr id="8" name="Group 26"/>
          <p:cNvGrpSpPr/>
          <p:nvPr/>
        </p:nvGrpSpPr>
        <p:grpSpPr>
          <a:xfrm rot="20469575">
            <a:off x="5784935" y="4174377"/>
            <a:ext cx="941580" cy="999018"/>
            <a:chOff x="5321770" y="2307088"/>
            <a:chExt cx="941580" cy="999018"/>
          </a:xfrm>
        </p:grpSpPr>
        <p:sp>
          <p:nvSpPr>
            <p:cNvPr id="25" name="Chevron 24"/>
            <p:cNvSpPr/>
            <p:nvPr/>
          </p:nvSpPr>
          <p:spPr>
            <a:xfrm rot="2515180">
              <a:off x="5686698" y="2671836"/>
              <a:ext cx="576652" cy="634270"/>
            </a:xfrm>
            <a:prstGeom prst="chevron">
              <a:avLst/>
            </a:prstGeom>
            <a:solidFill>
              <a:srgbClr val="D62930"/>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26" name="Chevron 25"/>
            <p:cNvSpPr/>
            <p:nvPr/>
          </p:nvSpPr>
          <p:spPr>
            <a:xfrm rot="2354271">
              <a:off x="5321770" y="2307088"/>
              <a:ext cx="576652" cy="634270"/>
            </a:xfrm>
            <a:prstGeom prst="chevron">
              <a:avLst/>
            </a:prstGeom>
            <a:solidFill>
              <a:schemeClr val="tx1">
                <a:alpha val="28000"/>
              </a:schemeClr>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grpSp>
      <p:grpSp>
        <p:nvGrpSpPr>
          <p:cNvPr id="9" name="Group 38"/>
          <p:cNvGrpSpPr/>
          <p:nvPr/>
        </p:nvGrpSpPr>
        <p:grpSpPr>
          <a:xfrm>
            <a:off x="3979974" y="5289668"/>
            <a:ext cx="4336895" cy="1690705"/>
            <a:chOff x="4807105" y="4110953"/>
            <a:chExt cx="4336895" cy="1690705"/>
          </a:xfrm>
        </p:grpSpPr>
        <p:sp>
          <p:nvSpPr>
            <p:cNvPr id="50" name="Rectangle 49"/>
            <p:cNvSpPr/>
            <p:nvPr/>
          </p:nvSpPr>
          <p:spPr>
            <a:xfrm>
              <a:off x="4807105" y="5008077"/>
              <a:ext cx="4336895" cy="79358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a:xfrm>
              <a:off x="4915053" y="5041713"/>
              <a:ext cx="4203546" cy="400110"/>
            </a:xfrm>
            <a:prstGeom prst="rect">
              <a:avLst/>
            </a:prstGeom>
          </p:spPr>
          <p:txBody>
            <a:bodyPr wrap="square">
              <a:spAutoFit/>
            </a:bodyPr>
            <a:lstStyle/>
            <a:p>
              <a:r>
                <a:rPr lang="en-US" sz="2000" b="1" dirty="0">
                  <a:solidFill>
                    <a:srgbClr val="FFFFFF"/>
                  </a:solidFill>
                  <a:latin typeface="Eurostile"/>
                  <a:cs typeface="Eurostile"/>
                </a:rPr>
                <a:t>Less likely to have a damage</a:t>
              </a:r>
            </a:p>
          </p:txBody>
        </p:sp>
        <p:sp>
          <p:nvSpPr>
            <p:cNvPr id="54" name="Rectangle 53"/>
            <p:cNvSpPr/>
            <p:nvPr/>
          </p:nvSpPr>
          <p:spPr>
            <a:xfrm>
              <a:off x="4940454" y="4110953"/>
              <a:ext cx="4203546" cy="400110"/>
            </a:xfrm>
            <a:prstGeom prst="rect">
              <a:avLst/>
            </a:prstGeom>
          </p:spPr>
          <p:txBody>
            <a:bodyPr wrap="square">
              <a:spAutoFit/>
            </a:bodyPr>
            <a:lstStyle/>
            <a:p>
              <a:r>
                <a:rPr lang="en-US" sz="2000" b="1" dirty="0">
                  <a:solidFill>
                    <a:srgbClr val="FFFFFF"/>
                  </a:solidFill>
                  <a:latin typeface="Eurostile"/>
                  <a:cs typeface="Eurostile"/>
                </a:rPr>
                <a:t>More likely to place a locate request</a:t>
              </a:r>
            </a:p>
          </p:txBody>
        </p:sp>
      </p:grpSp>
      <p:grpSp>
        <p:nvGrpSpPr>
          <p:cNvPr id="10" name="Group 32"/>
          <p:cNvGrpSpPr/>
          <p:nvPr/>
        </p:nvGrpSpPr>
        <p:grpSpPr>
          <a:xfrm rot="20469575">
            <a:off x="5799213" y="5403221"/>
            <a:ext cx="941580" cy="999018"/>
            <a:chOff x="5321770" y="2307088"/>
            <a:chExt cx="941580" cy="999018"/>
          </a:xfrm>
        </p:grpSpPr>
        <p:sp>
          <p:nvSpPr>
            <p:cNvPr id="36" name="Chevron 35"/>
            <p:cNvSpPr/>
            <p:nvPr/>
          </p:nvSpPr>
          <p:spPr>
            <a:xfrm rot="2515180">
              <a:off x="5686698" y="2671836"/>
              <a:ext cx="576652" cy="634270"/>
            </a:xfrm>
            <a:prstGeom prst="chevron">
              <a:avLst/>
            </a:prstGeom>
            <a:solidFill>
              <a:srgbClr val="D62930"/>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39" name="Chevron 38"/>
            <p:cNvSpPr/>
            <p:nvPr/>
          </p:nvSpPr>
          <p:spPr>
            <a:xfrm rot="2354271">
              <a:off x="5321770" y="2307088"/>
              <a:ext cx="576652" cy="634270"/>
            </a:xfrm>
            <a:prstGeom prst="chevron">
              <a:avLst/>
            </a:prstGeom>
            <a:solidFill>
              <a:schemeClr val="tx1">
                <a:alpha val="28000"/>
              </a:schemeClr>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grpSp>
      <p:pic>
        <p:nvPicPr>
          <p:cNvPr id="42" name="Picture 41">
            <a:extLst>
              <a:ext uri="{FF2B5EF4-FFF2-40B4-BE49-F238E27FC236}">
                <a16:creationId xmlns:a16="http://schemas.microsoft.com/office/drawing/2014/main" id="{DA62AD3B-B782-49DD-BDFB-C8F025B3718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1565371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1000"/>
                                        <p:tgtEl>
                                          <p:spTgt spid="6"/>
                                        </p:tgtEl>
                                      </p:cBhvr>
                                    </p:animEffect>
                                  </p:childTnLst>
                                </p:cTn>
                              </p:par>
                              <p:par>
                                <p:cTn id="8" presetID="1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lide(fromTop)">
                                      <p:cBhvr>
                                        <p:cTn id="10" dur="1000"/>
                                        <p:tgtEl>
                                          <p:spTgt spid="3"/>
                                        </p:tgtEl>
                                      </p:cBhvr>
                                    </p:animEffect>
                                  </p:childTnLst>
                                </p:cTn>
                              </p:par>
                            </p:childTnLst>
                          </p:cTn>
                        </p:par>
                        <p:par>
                          <p:cTn id="11" fill="hold">
                            <p:stCondLst>
                              <p:cond delay="1000"/>
                            </p:stCondLst>
                            <p:childTnLst>
                              <p:par>
                                <p:cTn id="12" presetID="12"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Top)">
                                      <p:cBhvr>
                                        <p:cTn id="14" dur="1000"/>
                                        <p:tgtEl>
                                          <p:spTgt spid="4"/>
                                        </p:tgtEl>
                                      </p:cBhvr>
                                    </p:animEffect>
                                  </p:childTnLst>
                                </p:cTn>
                              </p:par>
                            </p:childTnLst>
                          </p:cTn>
                        </p:par>
                        <p:par>
                          <p:cTn id="15" fill="hold">
                            <p:stCondLst>
                              <p:cond delay="2000"/>
                            </p:stCondLst>
                            <p:childTnLst>
                              <p:par>
                                <p:cTn id="16" presetID="12"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lide(fromTop)">
                                      <p:cBhvr>
                                        <p:cTn id="18" dur="1000"/>
                                        <p:tgtEl>
                                          <p:spTgt spid="5"/>
                                        </p:tgtEl>
                                      </p:cBhvr>
                                    </p:animEffect>
                                  </p:childTnLst>
                                </p:cTn>
                              </p:par>
                            </p:childTnLst>
                          </p:cTn>
                        </p:par>
                        <p:par>
                          <p:cTn id="19" fill="hold">
                            <p:stCondLst>
                              <p:cond delay="3000"/>
                            </p:stCondLst>
                            <p:childTnLst>
                              <p:par>
                                <p:cTn id="20" presetID="12"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lide(fromTop)">
                                      <p:cBhvr>
                                        <p:cTn id="22" dur="10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PPTBack2.jpg"/>
          <p:cNvPicPr>
            <a:picLocks noChangeAspect="1"/>
          </p:cNvPicPr>
          <p:nvPr/>
        </p:nvPicPr>
        <p:blipFill>
          <a:blip r:embed="rId2" cstate="print"/>
          <a:stretch>
            <a:fillRect/>
          </a:stretch>
        </p:blipFill>
        <p:spPr>
          <a:xfrm>
            <a:off x="0" y="0"/>
            <a:ext cx="9144000" cy="6858000"/>
          </a:xfrm>
          <a:prstGeom prst="rect">
            <a:avLst/>
          </a:prstGeom>
        </p:spPr>
      </p:pic>
      <p:grpSp>
        <p:nvGrpSpPr>
          <p:cNvPr id="2" name="Group 68"/>
          <p:cNvGrpSpPr/>
          <p:nvPr/>
        </p:nvGrpSpPr>
        <p:grpSpPr>
          <a:xfrm>
            <a:off x="4125496" y="5272150"/>
            <a:ext cx="4410806" cy="1091684"/>
            <a:chOff x="1850294" y="1902718"/>
            <a:chExt cx="4410806" cy="1091684"/>
          </a:xfrm>
        </p:grpSpPr>
        <p:sp>
          <p:nvSpPr>
            <p:cNvPr id="22" name="Rectangle 21"/>
            <p:cNvSpPr/>
            <p:nvPr/>
          </p:nvSpPr>
          <p:spPr>
            <a:xfrm>
              <a:off x="1850294" y="1902718"/>
              <a:ext cx="4410806" cy="109168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39"/>
            <p:cNvSpPr/>
            <p:nvPr/>
          </p:nvSpPr>
          <p:spPr>
            <a:xfrm>
              <a:off x="1997046" y="1980525"/>
              <a:ext cx="4104100" cy="923330"/>
            </a:xfrm>
            <a:prstGeom prst="rect">
              <a:avLst/>
            </a:prstGeom>
          </p:spPr>
          <p:txBody>
            <a:bodyPr wrap="square">
              <a:spAutoFit/>
            </a:bodyPr>
            <a:lstStyle/>
            <a:p>
              <a:pPr lvl="0"/>
              <a:r>
                <a:rPr lang="en-US" dirty="0">
                  <a:solidFill>
                    <a:schemeClr val="bg1"/>
                  </a:solidFill>
                  <a:latin typeface="Eurostile"/>
                  <a:cs typeface="Eurostile"/>
                </a:rPr>
                <a:t>Every utility that receives a locate request must respond to the excavator by either marking or indicating no conflict.</a:t>
              </a:r>
            </a:p>
          </p:txBody>
        </p:sp>
      </p:grpSp>
      <p:grpSp>
        <p:nvGrpSpPr>
          <p:cNvPr id="3" name="Group 70"/>
          <p:cNvGrpSpPr/>
          <p:nvPr/>
        </p:nvGrpSpPr>
        <p:grpSpPr>
          <a:xfrm>
            <a:off x="7279550" y="6353675"/>
            <a:ext cx="1248564" cy="351510"/>
            <a:chOff x="4547148" y="2984243"/>
            <a:chExt cx="1248564" cy="351510"/>
          </a:xfrm>
        </p:grpSpPr>
        <p:sp>
          <p:nvSpPr>
            <p:cNvPr id="49" name="Rectangle 48"/>
            <p:cNvSpPr/>
            <p:nvPr/>
          </p:nvSpPr>
          <p:spPr>
            <a:xfrm>
              <a:off x="4547148" y="2984243"/>
              <a:ext cx="1248564" cy="35151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p:cNvSpPr/>
            <p:nvPr/>
          </p:nvSpPr>
          <p:spPr>
            <a:xfrm>
              <a:off x="4685070" y="2997199"/>
              <a:ext cx="1003199" cy="338554"/>
            </a:xfrm>
            <a:prstGeom prst="rect">
              <a:avLst/>
            </a:prstGeom>
          </p:spPr>
          <p:txBody>
            <a:bodyPr wrap="square">
              <a:spAutoFit/>
            </a:bodyPr>
            <a:lstStyle/>
            <a:p>
              <a:pPr algn="ctr"/>
              <a:r>
                <a:rPr lang="en-US" sz="1600" b="1" dirty="0">
                  <a:solidFill>
                    <a:schemeClr val="bg1"/>
                  </a:solidFill>
                  <a:latin typeface="Eurostile" pitchFamily="34" charset="0"/>
                </a:rPr>
                <a:t>76-2323</a:t>
              </a:r>
            </a:p>
          </p:txBody>
        </p:sp>
      </p:grpSp>
      <p:grpSp>
        <p:nvGrpSpPr>
          <p:cNvPr id="4" name="Group 43"/>
          <p:cNvGrpSpPr/>
          <p:nvPr/>
        </p:nvGrpSpPr>
        <p:grpSpPr>
          <a:xfrm>
            <a:off x="2846702" y="3612872"/>
            <a:ext cx="4760598" cy="1091684"/>
            <a:chOff x="1697894" y="2319278"/>
            <a:chExt cx="4760598" cy="1091684"/>
          </a:xfrm>
        </p:grpSpPr>
        <p:sp>
          <p:nvSpPr>
            <p:cNvPr id="45" name="Rectangle 44"/>
            <p:cNvSpPr/>
            <p:nvPr/>
          </p:nvSpPr>
          <p:spPr>
            <a:xfrm>
              <a:off x="1697894" y="2319278"/>
              <a:ext cx="4760598" cy="109168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45"/>
            <p:cNvSpPr/>
            <p:nvPr/>
          </p:nvSpPr>
          <p:spPr>
            <a:xfrm>
              <a:off x="1844646" y="2397085"/>
              <a:ext cx="4613846" cy="923330"/>
            </a:xfrm>
            <a:prstGeom prst="rect">
              <a:avLst/>
            </a:prstGeom>
          </p:spPr>
          <p:txBody>
            <a:bodyPr wrap="square">
              <a:spAutoFit/>
            </a:bodyPr>
            <a:lstStyle/>
            <a:p>
              <a:pPr lvl="0"/>
              <a:r>
                <a:rPr lang="en-US" dirty="0">
                  <a:solidFill>
                    <a:schemeClr val="bg1"/>
                  </a:solidFill>
                  <a:latin typeface="Eurostile"/>
                  <a:cs typeface="Eurostile"/>
                </a:rPr>
                <a:t>Every person to contact the statewide one-call notification center and provide the required notice prior to beginning any excavation.</a:t>
              </a:r>
            </a:p>
          </p:txBody>
        </p:sp>
      </p:grpSp>
      <p:grpSp>
        <p:nvGrpSpPr>
          <p:cNvPr id="5" name="Group 71"/>
          <p:cNvGrpSpPr/>
          <p:nvPr/>
        </p:nvGrpSpPr>
        <p:grpSpPr>
          <a:xfrm>
            <a:off x="6356924" y="4704556"/>
            <a:ext cx="1248564" cy="340558"/>
            <a:chOff x="5963224" y="4628356"/>
            <a:chExt cx="1248564" cy="340558"/>
          </a:xfrm>
        </p:grpSpPr>
        <p:sp>
          <p:nvSpPr>
            <p:cNvPr id="51" name="Rectangle 50"/>
            <p:cNvSpPr/>
            <p:nvPr/>
          </p:nvSpPr>
          <p:spPr>
            <a:xfrm>
              <a:off x="5963224" y="4628356"/>
              <a:ext cx="1248564" cy="34055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p:cNvSpPr/>
            <p:nvPr/>
          </p:nvSpPr>
          <p:spPr>
            <a:xfrm>
              <a:off x="6101196" y="4630360"/>
              <a:ext cx="1003099" cy="338554"/>
            </a:xfrm>
            <a:prstGeom prst="rect">
              <a:avLst/>
            </a:prstGeom>
          </p:spPr>
          <p:txBody>
            <a:bodyPr wrap="none">
              <a:spAutoFit/>
            </a:bodyPr>
            <a:lstStyle/>
            <a:p>
              <a:pPr algn="ctr"/>
              <a:r>
                <a:rPr lang="en-US" sz="1600" b="1" dirty="0">
                  <a:solidFill>
                    <a:schemeClr val="bg1"/>
                  </a:solidFill>
                  <a:latin typeface="Eurostile" pitchFamily="34" charset="0"/>
                </a:rPr>
                <a:t>76-2321</a:t>
              </a:r>
            </a:p>
          </p:txBody>
        </p:sp>
      </p:grpSp>
      <p:grpSp>
        <p:nvGrpSpPr>
          <p:cNvPr id="6" name="Group 43"/>
          <p:cNvGrpSpPr/>
          <p:nvPr/>
        </p:nvGrpSpPr>
        <p:grpSpPr>
          <a:xfrm>
            <a:off x="1462884" y="1949628"/>
            <a:ext cx="4225386" cy="1091684"/>
            <a:chOff x="1697894" y="2319278"/>
            <a:chExt cx="4225386" cy="1091684"/>
          </a:xfrm>
        </p:grpSpPr>
        <p:sp>
          <p:nvSpPr>
            <p:cNvPr id="61" name="Rectangle 60"/>
            <p:cNvSpPr/>
            <p:nvPr/>
          </p:nvSpPr>
          <p:spPr>
            <a:xfrm>
              <a:off x="1697894" y="2319278"/>
              <a:ext cx="4225386" cy="109168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p:cNvSpPr/>
            <p:nvPr/>
          </p:nvSpPr>
          <p:spPr>
            <a:xfrm>
              <a:off x="1844646" y="2397085"/>
              <a:ext cx="4078634" cy="923330"/>
            </a:xfrm>
            <a:prstGeom prst="rect">
              <a:avLst/>
            </a:prstGeom>
          </p:spPr>
          <p:txBody>
            <a:bodyPr wrap="square">
              <a:spAutoFit/>
            </a:bodyPr>
            <a:lstStyle/>
            <a:p>
              <a:pPr lvl="0"/>
              <a:r>
                <a:rPr lang="en-US" dirty="0">
                  <a:solidFill>
                    <a:schemeClr val="bg1"/>
                  </a:solidFill>
                  <a:latin typeface="Eurostile"/>
                  <a:cs typeface="Eurostile"/>
                </a:rPr>
                <a:t>All operators of underground facilities to be members of and participate in the statewide one-call notification center.</a:t>
              </a:r>
            </a:p>
          </p:txBody>
        </p:sp>
      </p:grpSp>
      <p:grpSp>
        <p:nvGrpSpPr>
          <p:cNvPr id="7" name="Group 72"/>
          <p:cNvGrpSpPr/>
          <p:nvPr/>
        </p:nvGrpSpPr>
        <p:grpSpPr>
          <a:xfrm>
            <a:off x="4439706" y="3041312"/>
            <a:ext cx="1248564" cy="340558"/>
            <a:chOff x="7099332" y="6315474"/>
            <a:chExt cx="1248564" cy="340558"/>
          </a:xfrm>
        </p:grpSpPr>
        <p:sp>
          <p:nvSpPr>
            <p:cNvPr id="57" name="Rectangle 56"/>
            <p:cNvSpPr/>
            <p:nvPr/>
          </p:nvSpPr>
          <p:spPr>
            <a:xfrm>
              <a:off x="7099332" y="6315474"/>
              <a:ext cx="1248564" cy="34055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57"/>
            <p:cNvSpPr/>
            <p:nvPr/>
          </p:nvSpPr>
          <p:spPr>
            <a:xfrm>
              <a:off x="7237254" y="6317478"/>
              <a:ext cx="1003199" cy="338554"/>
            </a:xfrm>
            <a:prstGeom prst="rect">
              <a:avLst/>
            </a:prstGeom>
          </p:spPr>
          <p:txBody>
            <a:bodyPr wrap="none">
              <a:spAutoFit/>
            </a:bodyPr>
            <a:lstStyle/>
            <a:p>
              <a:pPr algn="ctr"/>
              <a:r>
                <a:rPr lang="en-US" sz="1600" b="1" dirty="0">
                  <a:solidFill>
                    <a:schemeClr val="bg1"/>
                  </a:solidFill>
                  <a:latin typeface="Eurostile" pitchFamily="34" charset="0"/>
                </a:rPr>
                <a:t>76-2318</a:t>
              </a:r>
            </a:p>
          </p:txBody>
        </p:sp>
      </p:grpSp>
      <p:sp>
        <p:nvSpPr>
          <p:cNvPr id="63" name="Rectangle 62"/>
          <p:cNvSpPr/>
          <p:nvPr/>
        </p:nvSpPr>
        <p:spPr>
          <a:xfrm>
            <a:off x="309698" y="1949628"/>
            <a:ext cx="1153186" cy="1091684"/>
          </a:xfrm>
          <a:prstGeom prst="rect">
            <a:avLst/>
          </a:prstGeom>
          <a:blipFill rotWithShape="0">
            <a:blip r:embed="rId3" cstate="print"/>
            <a:stretch>
              <a:fillRect/>
            </a:stretch>
          </a:blipFill>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nvGrpSpPr>
          <p:cNvPr id="33" name="Group 32"/>
          <p:cNvGrpSpPr/>
          <p:nvPr/>
        </p:nvGrpSpPr>
        <p:grpSpPr>
          <a:xfrm>
            <a:off x="5477933" y="0"/>
            <a:ext cx="3666069" cy="1641566"/>
            <a:chOff x="5477933" y="0"/>
            <a:chExt cx="3666069" cy="1641566"/>
          </a:xfrm>
        </p:grpSpPr>
        <p:grpSp>
          <p:nvGrpSpPr>
            <p:cNvPr id="8" name="Group 65"/>
            <p:cNvGrpSpPr/>
            <p:nvPr/>
          </p:nvGrpSpPr>
          <p:grpSpPr>
            <a:xfrm>
              <a:off x="5477933" y="0"/>
              <a:ext cx="3666069" cy="229564"/>
              <a:chOff x="6072995" y="535098"/>
              <a:chExt cx="3071006" cy="143969"/>
            </a:xfrm>
          </p:grpSpPr>
          <p:sp>
            <p:nvSpPr>
              <p:cNvPr id="36" name="Rectangle 35"/>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7" name="Rectangle 36"/>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9" name="Rectangle 38"/>
            <p:cNvSpPr/>
            <p:nvPr/>
          </p:nvSpPr>
          <p:spPr>
            <a:xfrm>
              <a:off x="5477933" y="224777"/>
              <a:ext cx="3666067" cy="141678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p:cNvSpPr txBox="1"/>
            <p:nvPr/>
          </p:nvSpPr>
          <p:spPr>
            <a:xfrm>
              <a:off x="5688270" y="305767"/>
              <a:ext cx="3430330" cy="1200328"/>
            </a:xfrm>
            <a:prstGeom prst="rect">
              <a:avLst/>
            </a:prstGeom>
            <a:noFill/>
          </p:spPr>
          <p:txBody>
            <a:bodyPr wrap="square" rtlCol="0">
              <a:spAutoFit/>
            </a:bodyPr>
            <a:lstStyle/>
            <a:p>
              <a:pPr algn="r"/>
              <a:r>
                <a:rPr lang="en-US" sz="2400" dirty="0">
                  <a:solidFill>
                    <a:schemeClr val="lt1"/>
                  </a:solidFill>
                  <a:latin typeface="Eurostile" pitchFamily="34" charset="0"/>
                </a:rPr>
                <a:t>THE NE ONE-CALL NOTIFICATION SYSTEM ACT OF 1994 REQUIRES:</a:t>
              </a:r>
              <a:endParaRPr lang="en-US" sz="2400" dirty="0">
                <a:solidFill>
                  <a:srgbClr val="D62930"/>
                </a:solidFill>
                <a:latin typeface="Eurostile" pitchFamily="34" charset="0"/>
              </a:endParaRPr>
            </a:p>
          </p:txBody>
        </p:sp>
      </p:grpSp>
      <p:pic>
        <p:nvPicPr>
          <p:cNvPr id="47" name="Picture 46"/>
          <p:cNvPicPr>
            <a:picLocks noChangeAspect="1"/>
          </p:cNvPicPr>
          <p:nvPr/>
        </p:nvPicPr>
        <p:blipFill>
          <a:blip r:embed="rId4" cstate="print"/>
          <a:srcRect l="19585" t="8737"/>
          <a:stretch>
            <a:fillRect/>
          </a:stretch>
        </p:blipFill>
        <p:spPr>
          <a:xfrm>
            <a:off x="2846702" y="5272150"/>
            <a:ext cx="1285846" cy="1094482"/>
          </a:xfrm>
          <a:prstGeom prst="rect">
            <a:avLst/>
          </a:prstGeom>
        </p:spPr>
      </p:pic>
      <p:pic>
        <p:nvPicPr>
          <p:cNvPr id="53" name="Picture 52"/>
          <p:cNvPicPr>
            <a:picLocks noChangeAspect="1"/>
          </p:cNvPicPr>
          <p:nvPr/>
        </p:nvPicPr>
        <p:blipFill>
          <a:blip r:embed="rId5" cstate="print"/>
          <a:srcRect t="14330" r="14765" b="40725"/>
          <a:stretch>
            <a:fillRect/>
          </a:stretch>
        </p:blipFill>
        <p:spPr>
          <a:xfrm>
            <a:off x="1460500" y="3612872"/>
            <a:ext cx="1381824" cy="1091684"/>
          </a:xfrm>
          <a:prstGeom prst="rect">
            <a:avLst/>
          </a:prstGeom>
        </p:spPr>
      </p:pic>
      <p:pic>
        <p:nvPicPr>
          <p:cNvPr id="44" name="Picture 43">
            <a:extLst>
              <a:ext uri="{FF2B5EF4-FFF2-40B4-BE49-F238E27FC236}">
                <a16:creationId xmlns:a16="http://schemas.microsoft.com/office/drawing/2014/main" id="{75587AD8-AB64-4A71-8B88-123D889793A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5"/>
          <p:cNvGrpSpPr/>
          <p:nvPr/>
        </p:nvGrpSpPr>
        <p:grpSpPr>
          <a:xfrm>
            <a:off x="4451369" y="0"/>
            <a:ext cx="4694617" cy="229564"/>
            <a:chOff x="6072995" y="535098"/>
            <a:chExt cx="3071006" cy="143969"/>
          </a:xfrm>
        </p:grpSpPr>
        <p:sp>
          <p:nvSpPr>
            <p:cNvPr id="22" name="Rectangle 21"/>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3" name="Rectangle 2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4" name="Rectangle 23"/>
          <p:cNvSpPr/>
          <p:nvPr/>
        </p:nvSpPr>
        <p:spPr>
          <a:xfrm>
            <a:off x="4449385" y="208097"/>
            <a:ext cx="4694616"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4419601" y="221730"/>
            <a:ext cx="4451790" cy="954107"/>
          </a:xfrm>
          <a:prstGeom prst="rect">
            <a:avLst/>
          </a:prstGeom>
          <a:noFill/>
        </p:spPr>
        <p:txBody>
          <a:bodyPr wrap="square" rtlCol="0">
            <a:spAutoFit/>
          </a:bodyPr>
          <a:lstStyle/>
          <a:p>
            <a:pPr algn="r"/>
            <a:r>
              <a:rPr lang="en-US" sz="2800" b="1" dirty="0">
                <a:solidFill>
                  <a:schemeClr val="lt1"/>
                </a:solidFill>
                <a:latin typeface="Eurostile" pitchFamily="34" charset="0"/>
              </a:rPr>
              <a:t>Each Stakeholder has responsibilities:</a:t>
            </a:r>
            <a:endParaRPr lang="en-US" sz="2400" dirty="0">
              <a:solidFill>
                <a:srgbClr val="D62930"/>
              </a:solidFill>
              <a:latin typeface="Eurostile" pitchFamily="34" charset="0"/>
            </a:endParaRPr>
          </a:p>
        </p:txBody>
      </p:sp>
      <p:grpSp>
        <p:nvGrpSpPr>
          <p:cNvPr id="4" name="Group 38"/>
          <p:cNvGrpSpPr/>
          <p:nvPr/>
        </p:nvGrpSpPr>
        <p:grpSpPr>
          <a:xfrm>
            <a:off x="-10793" y="1652946"/>
            <a:ext cx="2906393" cy="808907"/>
            <a:chOff x="4807106" y="4563577"/>
            <a:chExt cx="2932987" cy="861653"/>
          </a:xfrm>
        </p:grpSpPr>
        <p:sp>
          <p:nvSpPr>
            <p:cNvPr id="40" name="Rectangle 39"/>
            <p:cNvSpPr/>
            <p:nvPr/>
          </p:nvSpPr>
          <p:spPr>
            <a:xfrm>
              <a:off x="4807106" y="4563577"/>
              <a:ext cx="2932987" cy="861653"/>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1" name="TextBox 40"/>
            <p:cNvSpPr txBox="1"/>
            <p:nvPr/>
          </p:nvSpPr>
          <p:spPr>
            <a:xfrm>
              <a:off x="5026182" y="4582568"/>
              <a:ext cx="2650346" cy="430887"/>
            </a:xfrm>
            <a:prstGeom prst="rect">
              <a:avLst/>
            </a:prstGeom>
            <a:noFill/>
          </p:spPr>
          <p:txBody>
            <a:bodyPr wrap="square" rtlCol="0">
              <a:spAutoFit/>
            </a:bodyPr>
            <a:lstStyle/>
            <a:p>
              <a:pPr algn="ctr"/>
              <a:r>
                <a:rPr lang="en-US" sz="2200" b="1" dirty="0">
                  <a:latin typeface="Eurostile"/>
                  <a:cs typeface="Eurostile"/>
                </a:rPr>
                <a:t>Excavator</a:t>
              </a:r>
            </a:p>
          </p:txBody>
        </p:sp>
      </p:grpSp>
      <p:grpSp>
        <p:nvGrpSpPr>
          <p:cNvPr id="5" name="Group 41"/>
          <p:cNvGrpSpPr/>
          <p:nvPr/>
        </p:nvGrpSpPr>
        <p:grpSpPr>
          <a:xfrm>
            <a:off x="1" y="2514599"/>
            <a:ext cx="2895600" cy="4215800"/>
            <a:chOff x="2143618" y="4796175"/>
            <a:chExt cx="4071371" cy="774961"/>
          </a:xfrm>
        </p:grpSpPr>
        <p:sp>
          <p:nvSpPr>
            <p:cNvPr id="43" name="Rectangle 42"/>
            <p:cNvSpPr/>
            <p:nvPr/>
          </p:nvSpPr>
          <p:spPr>
            <a:xfrm>
              <a:off x="2143618" y="4796175"/>
              <a:ext cx="4071371" cy="770403"/>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2465041" y="4810183"/>
              <a:ext cx="3642562" cy="760953"/>
            </a:xfrm>
            <a:prstGeom prst="rect">
              <a:avLst/>
            </a:prstGeom>
          </p:spPr>
          <p:txBody>
            <a:bodyPr wrap="square">
              <a:spAutoFit/>
            </a:bodyPr>
            <a:lstStyle/>
            <a:p>
              <a:pPr marL="346075" indent="-182880">
                <a:spcAft>
                  <a:spcPts val="600"/>
                </a:spcAft>
                <a:buFont typeface="Arial" pitchFamily="34" charset="0"/>
                <a:buChar char="•"/>
              </a:pPr>
              <a:r>
                <a:rPr lang="en-US" sz="1900" dirty="0">
                  <a:solidFill>
                    <a:schemeClr val="bg1"/>
                  </a:solidFill>
                  <a:latin typeface="Eurostile"/>
                  <a:cs typeface="Eurostile"/>
                </a:rPr>
                <a:t>File a locate request     before digging</a:t>
              </a:r>
            </a:p>
            <a:p>
              <a:pPr marL="346075" indent="-182880">
                <a:spcAft>
                  <a:spcPts val="600"/>
                </a:spcAft>
                <a:buFont typeface="Arial" pitchFamily="34" charset="0"/>
                <a:buChar char="•"/>
              </a:pPr>
              <a:r>
                <a:rPr lang="en-US" sz="1900" dirty="0">
                  <a:solidFill>
                    <a:schemeClr val="bg1"/>
                  </a:solidFill>
                  <a:latin typeface="Eurostile"/>
                  <a:cs typeface="Eurostile"/>
                </a:rPr>
                <a:t>Wait for markings</a:t>
              </a:r>
            </a:p>
            <a:p>
              <a:pPr marL="346075" indent="-182880">
                <a:spcAft>
                  <a:spcPts val="600"/>
                </a:spcAft>
                <a:buFont typeface="Arial" pitchFamily="34" charset="0"/>
                <a:buChar char="•"/>
              </a:pPr>
              <a:r>
                <a:rPr lang="en-US" sz="1900" dirty="0">
                  <a:solidFill>
                    <a:schemeClr val="bg1"/>
                  </a:solidFill>
                  <a:latin typeface="Eurostile"/>
                  <a:cs typeface="Eurostile"/>
                </a:rPr>
                <a:t>Dig with care</a:t>
              </a:r>
            </a:p>
            <a:p>
              <a:pPr marL="346075" indent="-182880">
                <a:spcAft>
                  <a:spcPts val="600"/>
                </a:spcAft>
                <a:buFont typeface="Arial" pitchFamily="34" charset="0"/>
                <a:buChar char="•"/>
              </a:pPr>
              <a:r>
                <a:rPr lang="en-US" sz="1900" dirty="0">
                  <a:solidFill>
                    <a:schemeClr val="bg1"/>
                  </a:solidFill>
                  <a:latin typeface="Eurostile"/>
                  <a:cs typeface="Eurostile"/>
                </a:rPr>
                <a:t>Respect the Marks</a:t>
              </a:r>
            </a:p>
            <a:p>
              <a:pPr marL="346075" indent="-182880">
                <a:spcAft>
                  <a:spcPts val="600"/>
                </a:spcAft>
                <a:buFont typeface="Arial" pitchFamily="34" charset="0"/>
                <a:buChar char="•"/>
              </a:pPr>
              <a:r>
                <a:rPr lang="en-US" sz="1900" dirty="0">
                  <a:solidFill>
                    <a:schemeClr val="bg1"/>
                  </a:solidFill>
                  <a:latin typeface="Eurostile"/>
                  <a:cs typeface="Eurostile"/>
                </a:rPr>
                <a:t>Report damage</a:t>
              </a:r>
            </a:p>
            <a:p>
              <a:pPr marL="346075" indent="-182880">
                <a:spcAft>
                  <a:spcPts val="600"/>
                </a:spcAft>
                <a:buFont typeface="Arial" pitchFamily="34" charset="0"/>
                <a:buChar char="•"/>
              </a:pPr>
              <a:r>
                <a:rPr lang="en-US" sz="1900" dirty="0">
                  <a:solidFill>
                    <a:schemeClr val="bg1"/>
                  </a:solidFill>
                  <a:latin typeface="Eurostile"/>
                  <a:cs typeface="Eurostile"/>
                </a:rPr>
                <a:t>Report no responses or incorrect locates</a:t>
              </a:r>
            </a:p>
            <a:p>
              <a:pPr marL="346075" indent="-182880">
                <a:spcAft>
                  <a:spcPts val="600"/>
                </a:spcAft>
                <a:buFont typeface="Arial" pitchFamily="34" charset="0"/>
                <a:buChar char="•"/>
              </a:pPr>
              <a:r>
                <a:rPr lang="en-US" sz="1900" dirty="0">
                  <a:solidFill>
                    <a:schemeClr val="bg1"/>
                  </a:solidFill>
                  <a:latin typeface="Eurostile"/>
                  <a:cs typeface="Eurostile"/>
                </a:rPr>
                <a:t>Refresh if necessary</a:t>
              </a:r>
            </a:p>
            <a:p>
              <a:pPr marL="346075" indent="-182880">
                <a:spcAft>
                  <a:spcPts val="600"/>
                </a:spcAft>
                <a:buFont typeface="Arial" pitchFamily="34" charset="0"/>
                <a:buChar char="•"/>
              </a:pPr>
              <a:r>
                <a:rPr lang="en-US" sz="1900" dirty="0">
                  <a:solidFill>
                    <a:schemeClr val="bg1"/>
                  </a:solidFill>
                  <a:latin typeface="Eurostile"/>
                  <a:cs typeface="Eurostile"/>
                </a:rPr>
                <a:t>White line/Pre-mark the dig area</a:t>
              </a:r>
            </a:p>
          </p:txBody>
        </p:sp>
      </p:grpSp>
      <p:sp>
        <p:nvSpPr>
          <p:cNvPr id="45" name="Rectangle 44"/>
          <p:cNvSpPr/>
          <p:nvPr/>
        </p:nvSpPr>
        <p:spPr>
          <a:xfrm rot="16200000" flipV="1">
            <a:off x="914400" y="4648200"/>
            <a:ext cx="4267200"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6" name="Group 38"/>
          <p:cNvGrpSpPr/>
          <p:nvPr/>
        </p:nvGrpSpPr>
        <p:grpSpPr>
          <a:xfrm>
            <a:off x="3200400" y="1600200"/>
            <a:ext cx="2906393" cy="861653"/>
            <a:chOff x="7893887" y="4434631"/>
            <a:chExt cx="2932987" cy="861653"/>
          </a:xfrm>
        </p:grpSpPr>
        <p:sp>
          <p:nvSpPr>
            <p:cNvPr id="31" name="Rectangle 30"/>
            <p:cNvSpPr/>
            <p:nvPr/>
          </p:nvSpPr>
          <p:spPr>
            <a:xfrm>
              <a:off x="7893887" y="4434631"/>
              <a:ext cx="2932987" cy="861653"/>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2" name="TextBox 31"/>
            <p:cNvSpPr txBox="1"/>
            <p:nvPr/>
          </p:nvSpPr>
          <p:spPr>
            <a:xfrm>
              <a:off x="8047682" y="4510831"/>
              <a:ext cx="2650346" cy="769441"/>
            </a:xfrm>
            <a:prstGeom prst="rect">
              <a:avLst/>
            </a:prstGeom>
            <a:noFill/>
          </p:spPr>
          <p:txBody>
            <a:bodyPr wrap="square" rtlCol="0">
              <a:spAutoFit/>
            </a:bodyPr>
            <a:lstStyle/>
            <a:p>
              <a:pPr algn="ctr"/>
              <a:r>
                <a:rPr lang="en-US" sz="2200" b="1" dirty="0">
                  <a:latin typeface="Eurostile"/>
                  <a:cs typeface="Eurostile"/>
                </a:rPr>
                <a:t>Utility Owner/Locator</a:t>
              </a:r>
            </a:p>
          </p:txBody>
        </p:sp>
      </p:grpSp>
      <p:grpSp>
        <p:nvGrpSpPr>
          <p:cNvPr id="7" name="Group 38"/>
          <p:cNvGrpSpPr/>
          <p:nvPr/>
        </p:nvGrpSpPr>
        <p:grpSpPr>
          <a:xfrm>
            <a:off x="6237607" y="1600200"/>
            <a:ext cx="2906393" cy="861653"/>
            <a:chOff x="4807106" y="4563577"/>
            <a:chExt cx="2932987" cy="861653"/>
          </a:xfrm>
        </p:grpSpPr>
        <p:sp>
          <p:nvSpPr>
            <p:cNvPr id="36" name="Rectangle 35"/>
            <p:cNvSpPr/>
            <p:nvPr/>
          </p:nvSpPr>
          <p:spPr>
            <a:xfrm>
              <a:off x="4807106" y="4563577"/>
              <a:ext cx="2932987" cy="861653"/>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8" name="TextBox 37"/>
            <p:cNvSpPr txBox="1"/>
            <p:nvPr/>
          </p:nvSpPr>
          <p:spPr>
            <a:xfrm>
              <a:off x="5026182" y="4582568"/>
              <a:ext cx="2650346" cy="430887"/>
            </a:xfrm>
            <a:prstGeom prst="rect">
              <a:avLst/>
            </a:prstGeom>
            <a:noFill/>
          </p:spPr>
          <p:txBody>
            <a:bodyPr wrap="square" rtlCol="0">
              <a:spAutoFit/>
            </a:bodyPr>
            <a:lstStyle/>
            <a:p>
              <a:pPr algn="ctr"/>
              <a:r>
                <a:rPr lang="en-US" sz="2200" b="1" dirty="0">
                  <a:latin typeface="Eurostile"/>
                  <a:cs typeface="Eurostile"/>
                </a:rPr>
                <a:t>Call Center</a:t>
              </a:r>
            </a:p>
          </p:txBody>
        </p:sp>
      </p:grpSp>
      <p:grpSp>
        <p:nvGrpSpPr>
          <p:cNvPr id="8" name="Group 41"/>
          <p:cNvGrpSpPr/>
          <p:nvPr/>
        </p:nvGrpSpPr>
        <p:grpSpPr>
          <a:xfrm>
            <a:off x="3200400" y="2514600"/>
            <a:ext cx="2819400" cy="4191004"/>
            <a:chOff x="2143618" y="4796175"/>
            <a:chExt cx="4071371" cy="770403"/>
          </a:xfrm>
        </p:grpSpPr>
        <p:sp>
          <p:nvSpPr>
            <p:cNvPr id="54" name="Rectangle 53"/>
            <p:cNvSpPr/>
            <p:nvPr/>
          </p:nvSpPr>
          <p:spPr>
            <a:xfrm>
              <a:off x="2143618" y="4796175"/>
              <a:ext cx="4071371" cy="770403"/>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2363692" y="4824190"/>
              <a:ext cx="3642562" cy="639313"/>
            </a:xfrm>
            <a:prstGeom prst="rect">
              <a:avLst/>
            </a:prstGeom>
          </p:spPr>
          <p:txBody>
            <a:bodyPr wrap="square">
              <a:spAutoFit/>
            </a:bodyPr>
            <a:lstStyle/>
            <a:p>
              <a:pPr marL="233363" indent="-233363">
                <a:spcAft>
                  <a:spcPts val="600"/>
                </a:spcAft>
                <a:buFont typeface="Arial" pitchFamily="34" charset="0"/>
                <a:buChar char="•"/>
              </a:pPr>
              <a:r>
                <a:rPr lang="en-US" sz="2000" dirty="0">
                  <a:solidFill>
                    <a:schemeClr val="bg1"/>
                  </a:solidFill>
                  <a:latin typeface="Eurostile"/>
                  <a:cs typeface="Eurostile"/>
                </a:rPr>
                <a:t>Membership with the Call Center</a:t>
              </a:r>
            </a:p>
            <a:p>
              <a:pPr marL="233363" indent="-233363">
                <a:spcAft>
                  <a:spcPts val="600"/>
                </a:spcAft>
                <a:buFont typeface="Arial" pitchFamily="34" charset="0"/>
                <a:buChar char="•"/>
              </a:pPr>
              <a:r>
                <a:rPr lang="en-US" sz="2000" dirty="0">
                  <a:solidFill>
                    <a:schemeClr val="bg1"/>
                  </a:solidFill>
                  <a:latin typeface="Eurostile"/>
                  <a:cs typeface="Eurostile"/>
                </a:rPr>
                <a:t>Respond to locate requests</a:t>
              </a:r>
            </a:p>
            <a:p>
              <a:pPr marL="233363" lvl="1" indent="-233363">
                <a:spcAft>
                  <a:spcPts val="600"/>
                </a:spcAft>
                <a:buFont typeface="Arial" pitchFamily="34" charset="0"/>
                <a:buChar char="•"/>
              </a:pPr>
              <a:r>
                <a:rPr lang="en-US" sz="2000" dirty="0">
                  <a:solidFill>
                    <a:schemeClr val="bg1"/>
                  </a:solidFill>
                  <a:latin typeface="Eurostile"/>
                  <a:cs typeface="Eurostile"/>
                </a:rPr>
                <a:t>Locate lines</a:t>
              </a:r>
            </a:p>
            <a:p>
              <a:pPr marL="233363" lvl="1" indent="-233363">
                <a:spcAft>
                  <a:spcPts val="600"/>
                </a:spcAft>
                <a:buFont typeface="Arial" pitchFamily="34" charset="0"/>
                <a:buChar char="•"/>
              </a:pPr>
              <a:r>
                <a:rPr lang="en-US" sz="2000" dirty="0">
                  <a:solidFill>
                    <a:schemeClr val="bg1"/>
                  </a:solidFill>
                  <a:latin typeface="Eurostile"/>
                  <a:cs typeface="Eurostile"/>
                </a:rPr>
                <a:t>Notify </a:t>
              </a:r>
              <a:r>
                <a:rPr lang="en-US" sz="2000" dirty="0" err="1">
                  <a:solidFill>
                    <a:schemeClr val="bg1"/>
                  </a:solidFill>
                  <a:latin typeface="Eurostile"/>
                  <a:cs typeface="Eurostile"/>
                </a:rPr>
                <a:t>exacavator</a:t>
              </a:r>
              <a:r>
                <a:rPr lang="en-US" sz="2000" dirty="0">
                  <a:solidFill>
                    <a:schemeClr val="bg1"/>
                  </a:solidFill>
                  <a:latin typeface="Eurostile"/>
                  <a:cs typeface="Eurostile"/>
                </a:rPr>
                <a:t> that they are clear to dig</a:t>
              </a:r>
            </a:p>
            <a:p>
              <a:pPr marL="233363" indent="-233363">
                <a:spcAft>
                  <a:spcPts val="600"/>
                </a:spcAft>
                <a:buFont typeface="Arial" pitchFamily="34" charset="0"/>
                <a:buChar char="•"/>
              </a:pPr>
              <a:r>
                <a:rPr lang="en-US" sz="2000" dirty="0">
                  <a:solidFill>
                    <a:schemeClr val="bg1"/>
                  </a:solidFill>
                  <a:latin typeface="Eurostile"/>
                  <a:cs typeface="Eurostile"/>
                </a:rPr>
                <a:t>Respond to emergencies </a:t>
              </a:r>
            </a:p>
          </p:txBody>
        </p:sp>
      </p:grpSp>
      <p:grpSp>
        <p:nvGrpSpPr>
          <p:cNvPr id="9" name="Group 41"/>
          <p:cNvGrpSpPr/>
          <p:nvPr/>
        </p:nvGrpSpPr>
        <p:grpSpPr>
          <a:xfrm>
            <a:off x="6324600" y="2514600"/>
            <a:ext cx="2819400" cy="4585117"/>
            <a:chOff x="2143618" y="4796175"/>
            <a:chExt cx="4071371" cy="842850"/>
          </a:xfrm>
        </p:grpSpPr>
        <p:sp>
          <p:nvSpPr>
            <p:cNvPr id="57" name="Rectangle 56"/>
            <p:cNvSpPr/>
            <p:nvPr/>
          </p:nvSpPr>
          <p:spPr>
            <a:xfrm>
              <a:off x="2143618" y="4796175"/>
              <a:ext cx="4071371" cy="770403"/>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57"/>
            <p:cNvSpPr/>
            <p:nvPr/>
          </p:nvSpPr>
          <p:spPr>
            <a:xfrm>
              <a:off x="2572427" y="4810181"/>
              <a:ext cx="3642562" cy="828844"/>
            </a:xfrm>
            <a:prstGeom prst="rect">
              <a:avLst/>
            </a:prstGeom>
          </p:spPr>
          <p:txBody>
            <a:bodyPr wrap="square">
              <a:spAutoFit/>
            </a:bodyPr>
            <a:lstStyle/>
            <a:p>
              <a:pPr marL="284163" indent="-284163">
                <a:spcAft>
                  <a:spcPts val="600"/>
                </a:spcAft>
                <a:buFont typeface="Arial" pitchFamily="34" charset="0"/>
                <a:buChar char="•"/>
              </a:pPr>
              <a:r>
                <a:rPr lang="en-US" sz="2000" dirty="0">
                  <a:solidFill>
                    <a:schemeClr val="bg1"/>
                  </a:solidFill>
                  <a:latin typeface="Eurostile"/>
                  <a:cs typeface="Eurostile"/>
                </a:rPr>
                <a:t>Receive locate request and  notify the utilities</a:t>
              </a:r>
            </a:p>
            <a:p>
              <a:pPr marL="284163" indent="-284163">
                <a:spcAft>
                  <a:spcPts val="600"/>
                </a:spcAft>
                <a:buFont typeface="Arial" pitchFamily="34" charset="0"/>
                <a:buChar char="•"/>
              </a:pPr>
              <a:r>
                <a:rPr lang="en-US" sz="2000" dirty="0">
                  <a:solidFill>
                    <a:schemeClr val="bg1"/>
                  </a:solidFill>
                  <a:latin typeface="Eurostile"/>
                  <a:cs typeface="Eurostile"/>
                </a:rPr>
                <a:t>Receive and record damage data</a:t>
              </a:r>
            </a:p>
            <a:p>
              <a:pPr marL="284163" indent="-284163">
                <a:spcAft>
                  <a:spcPts val="600"/>
                </a:spcAft>
                <a:buFont typeface="Arial" pitchFamily="34" charset="0"/>
                <a:buChar char="•"/>
              </a:pPr>
              <a:r>
                <a:rPr lang="en-US" sz="2000" dirty="0">
                  <a:solidFill>
                    <a:schemeClr val="bg1"/>
                  </a:solidFill>
                  <a:latin typeface="Eurostile"/>
                  <a:cs typeface="Eurostile"/>
                </a:rPr>
                <a:t>Public Awareness</a:t>
              </a:r>
            </a:p>
            <a:p>
              <a:pPr marL="284163" indent="-284163">
                <a:spcAft>
                  <a:spcPts val="600"/>
                </a:spcAft>
                <a:buFont typeface="Arial" pitchFamily="34" charset="0"/>
                <a:buChar char="•"/>
              </a:pPr>
              <a:r>
                <a:rPr lang="en-US" sz="2000" dirty="0">
                  <a:solidFill>
                    <a:schemeClr val="bg1"/>
                  </a:solidFill>
                  <a:latin typeface="Eurostile"/>
                  <a:cs typeface="Eurostile"/>
                </a:rPr>
                <a:t>**The Call Center DOES NOT:</a:t>
              </a:r>
            </a:p>
            <a:p>
              <a:pPr marL="741363" lvl="2" indent="-284163">
                <a:spcAft>
                  <a:spcPts val="600"/>
                </a:spcAft>
                <a:buFont typeface="Arial" pitchFamily="34" charset="0"/>
                <a:buChar char="•"/>
              </a:pPr>
              <a:r>
                <a:rPr lang="en-US" dirty="0">
                  <a:solidFill>
                    <a:schemeClr val="bg1"/>
                  </a:solidFill>
                  <a:latin typeface="Eurostile"/>
                  <a:cs typeface="Eurostile"/>
                </a:rPr>
                <a:t>Locate the lines</a:t>
              </a:r>
            </a:p>
            <a:p>
              <a:pPr marL="741363" lvl="2" indent="-284163">
                <a:spcAft>
                  <a:spcPts val="600"/>
                </a:spcAft>
                <a:buFont typeface="Arial" pitchFamily="34" charset="0"/>
                <a:buChar char="•"/>
              </a:pPr>
              <a:r>
                <a:rPr lang="en-US" dirty="0">
                  <a:solidFill>
                    <a:schemeClr val="bg1"/>
                  </a:solidFill>
                  <a:latin typeface="Eurostile"/>
                  <a:cs typeface="Eurostile"/>
                </a:rPr>
                <a:t>Enforce the law</a:t>
              </a:r>
            </a:p>
            <a:p>
              <a:pPr marL="284163" indent="-284163">
                <a:spcAft>
                  <a:spcPts val="600"/>
                </a:spcAft>
              </a:pPr>
              <a:r>
                <a:rPr lang="en-US" dirty="0">
                  <a:solidFill>
                    <a:schemeClr val="bg1"/>
                  </a:solidFill>
                  <a:latin typeface="Eurostile"/>
                  <a:cs typeface="Eurostile"/>
                </a:rPr>
                <a:t>**The Attorney General enforces the law</a:t>
              </a:r>
            </a:p>
            <a:p>
              <a:pPr lvl="1">
                <a:buFont typeface="Arial" pitchFamily="34" charset="0"/>
                <a:buChar char="•"/>
              </a:pPr>
              <a:endParaRPr lang="en-US" sz="2000" dirty="0">
                <a:solidFill>
                  <a:schemeClr val="bg1"/>
                </a:solidFill>
                <a:latin typeface="Eurostile"/>
                <a:cs typeface="Eurostile"/>
              </a:endParaRPr>
            </a:p>
          </p:txBody>
        </p:sp>
      </p:grpSp>
      <p:sp>
        <p:nvSpPr>
          <p:cNvPr id="59" name="Rectangle 58"/>
          <p:cNvSpPr/>
          <p:nvPr/>
        </p:nvSpPr>
        <p:spPr>
          <a:xfrm rot="16200000" flipV="1">
            <a:off x="4038600" y="4648200"/>
            <a:ext cx="4267200"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1164D1B5-8CE4-4ACE-B81B-A5F22C231D3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1250517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5477933" y="0"/>
            <a:ext cx="3666069" cy="1641566"/>
            <a:chOff x="5477933" y="0"/>
            <a:chExt cx="3666069" cy="1641566"/>
          </a:xfrm>
        </p:grpSpPr>
        <p:grpSp>
          <p:nvGrpSpPr>
            <p:cNvPr id="8" name="Group 65"/>
            <p:cNvGrpSpPr/>
            <p:nvPr/>
          </p:nvGrpSpPr>
          <p:grpSpPr>
            <a:xfrm>
              <a:off x="5477933" y="0"/>
              <a:ext cx="3666069" cy="229564"/>
              <a:chOff x="6072995" y="535098"/>
              <a:chExt cx="3071006" cy="143969"/>
            </a:xfrm>
          </p:grpSpPr>
          <p:sp>
            <p:nvSpPr>
              <p:cNvPr id="36" name="Rectangle 35"/>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 name="Rectangle 36"/>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9" name="Rectangle 38"/>
            <p:cNvSpPr/>
            <p:nvPr/>
          </p:nvSpPr>
          <p:spPr>
            <a:xfrm>
              <a:off x="5477933" y="224777"/>
              <a:ext cx="3666067" cy="141678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2" name="TextBox 41"/>
            <p:cNvSpPr txBox="1"/>
            <p:nvPr/>
          </p:nvSpPr>
          <p:spPr>
            <a:xfrm>
              <a:off x="5688270" y="305767"/>
              <a:ext cx="3430330" cy="120032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Eurostile" pitchFamily="34" charset="0"/>
                  <a:ea typeface="+mn-ea"/>
                  <a:cs typeface="+mn-cs"/>
                </a:rPr>
                <a:t>THE NE ONE-CALL NOTIFICATION SYSTEM ACT OF 1994 </a:t>
              </a:r>
              <a:endParaRPr kumimoji="0" lang="en-US" sz="2400" b="0" i="0" u="none" strike="noStrike" kern="0" cap="none" spc="0" normalizeH="0" baseline="0" noProof="0" dirty="0">
                <a:ln>
                  <a:noFill/>
                </a:ln>
                <a:solidFill>
                  <a:srgbClr val="D62930"/>
                </a:solidFill>
                <a:effectLst/>
                <a:uLnTx/>
                <a:uFillTx/>
                <a:latin typeface="Eurostile" pitchFamily="34" charset="0"/>
                <a:ea typeface="+mn-ea"/>
                <a:cs typeface="+mn-cs"/>
              </a:endParaRPr>
            </a:p>
          </p:txBody>
        </p:sp>
      </p:grpSp>
      <p:pic>
        <p:nvPicPr>
          <p:cNvPr id="3" name="Picture 2">
            <a:extLst>
              <a:ext uri="{FF2B5EF4-FFF2-40B4-BE49-F238E27FC236}">
                <a16:creationId xmlns:a16="http://schemas.microsoft.com/office/drawing/2014/main" id="{C98B4D25-82C5-41BF-8FA7-D81CE98A920F}"/>
              </a:ext>
            </a:extLst>
          </p:cNvPr>
          <p:cNvPicPr>
            <a:picLocks noChangeAspect="1"/>
          </p:cNvPicPr>
          <p:nvPr/>
        </p:nvPicPr>
        <p:blipFill>
          <a:blip r:embed="rId3"/>
          <a:stretch>
            <a:fillRect/>
          </a:stretch>
        </p:blipFill>
        <p:spPr>
          <a:xfrm>
            <a:off x="2385296" y="1257397"/>
            <a:ext cx="3304220" cy="5351905"/>
          </a:xfrm>
          <a:prstGeom prst="rect">
            <a:avLst/>
          </a:prstGeom>
        </p:spPr>
      </p:pic>
      <p:pic>
        <p:nvPicPr>
          <p:cNvPr id="4" name="Picture 3">
            <a:extLst>
              <a:ext uri="{FF2B5EF4-FFF2-40B4-BE49-F238E27FC236}">
                <a16:creationId xmlns:a16="http://schemas.microsoft.com/office/drawing/2014/main" id="{8B9748E0-8E9C-4CE9-8A86-1BDD0BAB868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sp>
        <p:nvSpPr>
          <p:cNvPr id="7" name="Explosion: 14 Points 6">
            <a:extLst>
              <a:ext uri="{FF2B5EF4-FFF2-40B4-BE49-F238E27FC236}">
                <a16:creationId xmlns:a16="http://schemas.microsoft.com/office/drawing/2014/main" id="{06DB0A6E-5509-419D-BF42-D22C74BCE92F}"/>
              </a:ext>
            </a:extLst>
          </p:cNvPr>
          <p:cNvSpPr/>
          <p:nvPr/>
        </p:nvSpPr>
        <p:spPr>
          <a:xfrm rot="21052119">
            <a:off x="-53369" y="3534220"/>
            <a:ext cx="1676400" cy="1305279"/>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E12951-C7B0-4B17-A5AD-513E42781DD5}"/>
              </a:ext>
            </a:extLst>
          </p:cNvPr>
          <p:cNvSpPr txBox="1"/>
          <p:nvPr/>
        </p:nvSpPr>
        <p:spPr>
          <a:xfrm rot="20563935">
            <a:off x="228600" y="3791635"/>
            <a:ext cx="1676400" cy="646331"/>
          </a:xfrm>
          <a:prstGeom prst="rect">
            <a:avLst/>
          </a:prstGeom>
          <a:noFill/>
        </p:spPr>
        <p:txBody>
          <a:bodyPr wrap="square" rtlCol="0">
            <a:spAutoFit/>
          </a:bodyPr>
          <a:lstStyle/>
          <a:p>
            <a:r>
              <a:rPr lang="en-US" dirty="0"/>
              <a:t>Updated 10/2020!</a:t>
            </a:r>
          </a:p>
        </p:txBody>
      </p:sp>
    </p:spTree>
    <p:extLst>
      <p:ext uri="{BB962C8B-B14F-4D97-AF65-F5344CB8AC3E}">
        <p14:creationId xmlns:p14="http://schemas.microsoft.com/office/powerpoint/2010/main" val="429018629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PPTBack2.jpg"/>
          <p:cNvPicPr>
            <a:picLocks noChangeAspect="1"/>
          </p:cNvPicPr>
          <p:nvPr/>
        </p:nvPicPr>
        <p:blipFill>
          <a:blip r:embed="rId2" cstate="print"/>
          <a:stretch>
            <a:fillRect/>
          </a:stretch>
        </p:blipFill>
        <p:spPr>
          <a:xfrm>
            <a:off x="0" y="0"/>
            <a:ext cx="9144000" cy="6858000"/>
          </a:xfrm>
          <a:prstGeom prst="rect">
            <a:avLst/>
          </a:prstGeom>
        </p:spPr>
      </p:pic>
      <p:grpSp>
        <p:nvGrpSpPr>
          <p:cNvPr id="6" name="Group 43"/>
          <p:cNvGrpSpPr/>
          <p:nvPr/>
        </p:nvGrpSpPr>
        <p:grpSpPr>
          <a:xfrm>
            <a:off x="-7115" y="1641568"/>
            <a:ext cx="9433304" cy="4711204"/>
            <a:chOff x="1814445" y="1402117"/>
            <a:chExt cx="7954378" cy="2504045"/>
          </a:xfrm>
        </p:grpSpPr>
        <p:sp>
          <p:nvSpPr>
            <p:cNvPr id="61" name="Rectangle 60"/>
            <p:cNvSpPr/>
            <p:nvPr/>
          </p:nvSpPr>
          <p:spPr>
            <a:xfrm>
              <a:off x="1814445" y="1402117"/>
              <a:ext cx="7526275" cy="2504045"/>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2" name="Rectangle 61"/>
            <p:cNvSpPr/>
            <p:nvPr/>
          </p:nvSpPr>
          <p:spPr>
            <a:xfrm>
              <a:off x="1814445" y="1749137"/>
              <a:ext cx="7954378" cy="1570424"/>
            </a:xfrm>
            <a:prstGeom prst="rect">
              <a:avLst/>
            </a:prstGeom>
          </p:spPr>
          <p:txBody>
            <a:bodyPr wrap="square">
              <a:spAutoFit/>
            </a:bodyPr>
            <a:lstStyle/>
            <a:p>
              <a:r>
                <a:rPr lang="en-US" sz="2400" b="1" dirty="0">
                  <a:solidFill>
                    <a:schemeClr val="bg1"/>
                  </a:solidFill>
                </a:rPr>
                <a:t>The board is composed of 18 members representing the following:</a:t>
              </a:r>
            </a:p>
            <a:p>
              <a:endParaRPr lang="en-US" dirty="0">
                <a:solidFill>
                  <a:schemeClr val="bg1"/>
                </a:solidFill>
              </a:endParaRPr>
            </a:p>
            <a:p>
              <a:r>
                <a:rPr lang="en-US" dirty="0">
                  <a:solidFill>
                    <a:schemeClr val="bg1"/>
                  </a:solidFill>
                </a:rPr>
                <a:t>3 – Members representing </a:t>
              </a:r>
              <a:r>
                <a:rPr lang="en-US" dirty="0">
                  <a:solidFill>
                    <a:srgbClr val="FFFF00"/>
                  </a:solidFill>
                </a:rPr>
                <a:t>“Municipally-Owned Utilities” </a:t>
              </a:r>
            </a:p>
            <a:p>
              <a:r>
                <a:rPr lang="en-US" dirty="0">
                  <a:solidFill>
                    <a:schemeClr val="bg1"/>
                  </a:solidFill>
                </a:rPr>
                <a:t>2 - Members representing </a:t>
              </a:r>
              <a:r>
                <a:rPr lang="en-US" dirty="0">
                  <a:solidFill>
                    <a:srgbClr val="FFFF00"/>
                  </a:solidFill>
                </a:rPr>
                <a:t>“Public Power Districts with more than $40 Million in Gross Revenue”.</a:t>
              </a:r>
            </a:p>
            <a:p>
              <a:r>
                <a:rPr lang="en-US" dirty="0">
                  <a:solidFill>
                    <a:schemeClr val="bg1"/>
                  </a:solidFill>
                </a:rPr>
                <a:t>2 – Members representing </a:t>
              </a:r>
              <a:r>
                <a:rPr lang="en-US" dirty="0">
                  <a:solidFill>
                    <a:srgbClr val="FFFF00"/>
                  </a:solidFill>
                </a:rPr>
                <a:t>“Public Power Districts with less than $40 Million in Gross Revenue”.</a:t>
              </a:r>
            </a:p>
            <a:p>
              <a:r>
                <a:rPr lang="en-US" dirty="0">
                  <a:solidFill>
                    <a:schemeClr val="bg1"/>
                  </a:solidFill>
                </a:rPr>
                <a:t>3 – Members representing </a:t>
              </a:r>
              <a:r>
                <a:rPr lang="en-US" dirty="0">
                  <a:solidFill>
                    <a:srgbClr val="FFFF00"/>
                  </a:solidFill>
                </a:rPr>
                <a:t>“Telecommunications” </a:t>
              </a:r>
              <a:r>
                <a:rPr lang="en-US" dirty="0">
                  <a:solidFill>
                    <a:schemeClr val="bg1"/>
                  </a:solidFill>
                </a:rPr>
                <a:t>companies.</a:t>
              </a:r>
            </a:p>
            <a:p>
              <a:r>
                <a:rPr lang="en-US" dirty="0">
                  <a:solidFill>
                    <a:schemeClr val="bg1"/>
                  </a:solidFill>
                </a:rPr>
                <a:t>2 – Members representing </a:t>
              </a:r>
              <a:r>
                <a:rPr lang="en-US" dirty="0">
                  <a:solidFill>
                    <a:srgbClr val="FFFF00"/>
                  </a:solidFill>
                </a:rPr>
                <a:t>“Natural Gas Distribution” </a:t>
              </a:r>
              <a:r>
                <a:rPr lang="en-US" dirty="0">
                  <a:solidFill>
                    <a:schemeClr val="bg1"/>
                  </a:solidFill>
                </a:rPr>
                <a:t>companies.</a:t>
              </a:r>
            </a:p>
            <a:p>
              <a:r>
                <a:rPr lang="en-US" dirty="0">
                  <a:solidFill>
                    <a:schemeClr val="bg1"/>
                  </a:solidFill>
                </a:rPr>
                <a:t>2 – Members representing </a:t>
              </a:r>
              <a:r>
                <a:rPr lang="en-US" dirty="0">
                  <a:solidFill>
                    <a:srgbClr val="FFFF00"/>
                  </a:solidFill>
                </a:rPr>
                <a:t>“Transmission Pipeline” </a:t>
              </a:r>
              <a:r>
                <a:rPr lang="en-US" dirty="0">
                  <a:solidFill>
                    <a:schemeClr val="bg1"/>
                  </a:solidFill>
                </a:rPr>
                <a:t>companies.</a:t>
              </a:r>
            </a:p>
            <a:p>
              <a:r>
                <a:rPr lang="en-US" dirty="0">
                  <a:solidFill>
                    <a:schemeClr val="bg1"/>
                  </a:solidFill>
                </a:rPr>
                <a:t>4 – Member representing </a:t>
              </a:r>
              <a:r>
                <a:rPr lang="en-US" dirty="0">
                  <a:solidFill>
                    <a:srgbClr val="FFFF00"/>
                  </a:solidFill>
                </a:rPr>
                <a:t>“Excavators, with one member specializing in trenchless excavation activities and one member representing county governments.”</a:t>
              </a:r>
            </a:p>
          </p:txBody>
        </p:sp>
      </p:grpSp>
      <p:grpSp>
        <p:nvGrpSpPr>
          <p:cNvPr id="7" name="Group 72"/>
          <p:cNvGrpSpPr/>
          <p:nvPr/>
        </p:nvGrpSpPr>
        <p:grpSpPr>
          <a:xfrm>
            <a:off x="1124988" y="6321343"/>
            <a:ext cx="9144000" cy="340558"/>
            <a:chOff x="3784614" y="9595505"/>
            <a:chExt cx="9144000" cy="340558"/>
          </a:xfrm>
        </p:grpSpPr>
        <p:sp>
          <p:nvSpPr>
            <p:cNvPr id="57" name="Rectangle 56"/>
            <p:cNvSpPr/>
            <p:nvPr/>
          </p:nvSpPr>
          <p:spPr>
            <a:xfrm>
              <a:off x="5003216" y="9595505"/>
              <a:ext cx="6706796" cy="34055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58" name="Rectangle 57"/>
            <p:cNvSpPr/>
            <p:nvPr/>
          </p:nvSpPr>
          <p:spPr>
            <a:xfrm>
              <a:off x="3784614" y="9596507"/>
              <a:ext cx="9144000" cy="338554"/>
            </a:xfrm>
            <a:prstGeom prst="rect">
              <a:avLst/>
            </a:prstGeom>
          </p:spPr>
          <p:txBody>
            <a:bodyPr wrap="square">
              <a:spAutoFit/>
            </a:bodyPr>
            <a:lstStyle/>
            <a:p>
              <a:pPr algn="ctr"/>
              <a:r>
                <a:rPr lang="en-US" sz="1600" b="1" dirty="0">
                  <a:solidFill>
                    <a:schemeClr val="bg1"/>
                  </a:solidFill>
                  <a:latin typeface="Eurostile" pitchFamily="34" charset="0"/>
                </a:rPr>
                <a:t>COMPOSITION OF THE CURRENT BOARD OF DIRECTORS effective 8/2019</a:t>
              </a:r>
            </a:p>
          </p:txBody>
        </p:sp>
      </p:grpSp>
      <p:grpSp>
        <p:nvGrpSpPr>
          <p:cNvPr id="33" name="Group 32"/>
          <p:cNvGrpSpPr/>
          <p:nvPr/>
        </p:nvGrpSpPr>
        <p:grpSpPr>
          <a:xfrm>
            <a:off x="2343590" y="0"/>
            <a:ext cx="6800415" cy="1641566"/>
            <a:chOff x="5002539" y="0"/>
            <a:chExt cx="4141463" cy="1641566"/>
          </a:xfrm>
        </p:grpSpPr>
        <p:grpSp>
          <p:nvGrpSpPr>
            <p:cNvPr id="8" name="Group 65"/>
            <p:cNvGrpSpPr/>
            <p:nvPr/>
          </p:nvGrpSpPr>
          <p:grpSpPr>
            <a:xfrm>
              <a:off x="5477933" y="0"/>
              <a:ext cx="3666069" cy="229564"/>
              <a:chOff x="6072995" y="535098"/>
              <a:chExt cx="3071006" cy="143969"/>
            </a:xfrm>
          </p:grpSpPr>
          <p:sp>
            <p:nvSpPr>
              <p:cNvPr id="36" name="Rectangle 35"/>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bg1"/>
                  </a:solidFill>
                </a:endParaRPr>
              </a:p>
            </p:txBody>
          </p:sp>
          <p:sp>
            <p:nvSpPr>
              <p:cNvPr id="37" name="Rectangle 36"/>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sp>
          <p:nvSpPr>
            <p:cNvPr id="39" name="Rectangle 38"/>
            <p:cNvSpPr/>
            <p:nvPr/>
          </p:nvSpPr>
          <p:spPr>
            <a:xfrm>
              <a:off x="5002539" y="224777"/>
              <a:ext cx="4141460" cy="141678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42" name="TextBox 41"/>
            <p:cNvSpPr txBox="1"/>
            <p:nvPr/>
          </p:nvSpPr>
          <p:spPr>
            <a:xfrm>
              <a:off x="5027939" y="305767"/>
              <a:ext cx="4090661" cy="1200329"/>
            </a:xfrm>
            <a:prstGeom prst="rect">
              <a:avLst/>
            </a:prstGeom>
            <a:noFill/>
          </p:spPr>
          <p:txBody>
            <a:bodyPr wrap="square" rtlCol="0">
              <a:spAutoFit/>
            </a:bodyPr>
            <a:lstStyle/>
            <a:p>
              <a:pPr algn="r"/>
              <a:r>
                <a:rPr lang="en-US" sz="2400" dirty="0">
                  <a:solidFill>
                    <a:schemeClr val="bg1"/>
                  </a:solidFill>
                  <a:latin typeface="Eurostile" pitchFamily="34" charset="0"/>
                </a:rPr>
                <a:t>THE NE ONE-CALL NOTIFICATION SYSTEM ACT  Sections 76-2301 to 76-2332 </a:t>
              </a:r>
            </a:p>
            <a:p>
              <a:pPr algn="r"/>
              <a:r>
                <a:rPr lang="en-US" sz="2400" dirty="0">
                  <a:solidFill>
                    <a:schemeClr val="bg1"/>
                  </a:solidFill>
                  <a:latin typeface="Eurostile" pitchFamily="34" charset="0"/>
                </a:rPr>
                <a:t>BOARD OF DIRECTORS</a:t>
              </a:r>
            </a:p>
          </p:txBody>
        </p:sp>
      </p:grpSp>
      <p:pic>
        <p:nvPicPr>
          <p:cNvPr id="19" name="Picture 18">
            <a:extLst>
              <a:ext uri="{FF2B5EF4-FFF2-40B4-BE49-F238E27FC236}">
                <a16:creationId xmlns:a16="http://schemas.microsoft.com/office/drawing/2014/main" id="{A1D5A469-A1E1-402F-9580-68A8FD9549A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spTree>
    <p:extLst>
      <p:ext uri="{BB962C8B-B14F-4D97-AF65-F5344CB8AC3E}">
        <p14:creationId xmlns:p14="http://schemas.microsoft.com/office/powerpoint/2010/main" val="93126705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PPTBack2.jpg"/>
          <p:cNvPicPr>
            <a:picLocks noChangeAspect="1"/>
          </p:cNvPicPr>
          <p:nvPr/>
        </p:nvPicPr>
        <p:blipFill>
          <a:blip r:embed="rId2" cstate="print"/>
          <a:stretch>
            <a:fillRect/>
          </a:stretch>
        </p:blipFill>
        <p:spPr>
          <a:xfrm>
            <a:off x="0" y="0"/>
            <a:ext cx="9144000" cy="6858000"/>
          </a:xfrm>
          <a:prstGeom prst="rect">
            <a:avLst/>
          </a:prstGeom>
        </p:spPr>
      </p:pic>
      <p:grpSp>
        <p:nvGrpSpPr>
          <p:cNvPr id="6" name="Group 43"/>
          <p:cNvGrpSpPr/>
          <p:nvPr/>
        </p:nvGrpSpPr>
        <p:grpSpPr>
          <a:xfrm>
            <a:off x="-7115" y="1641568"/>
            <a:ext cx="9109409" cy="5013820"/>
            <a:chOff x="1814445" y="1402117"/>
            <a:chExt cx="7681262" cy="2504045"/>
          </a:xfrm>
        </p:grpSpPr>
        <p:sp>
          <p:nvSpPr>
            <p:cNvPr id="61" name="Rectangle 60"/>
            <p:cNvSpPr/>
            <p:nvPr/>
          </p:nvSpPr>
          <p:spPr>
            <a:xfrm>
              <a:off x="1814445" y="1402117"/>
              <a:ext cx="7526275" cy="2504045"/>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2" name="Rectangle 61"/>
            <p:cNvSpPr/>
            <p:nvPr/>
          </p:nvSpPr>
          <p:spPr>
            <a:xfrm>
              <a:off x="1833511" y="1406338"/>
              <a:ext cx="7662196" cy="2474770"/>
            </a:xfrm>
            <a:prstGeom prst="rect">
              <a:avLst/>
            </a:prstGeom>
          </p:spPr>
          <p:txBody>
            <a:bodyPr wrap="square">
              <a:spAutoFit/>
            </a:bodyPr>
            <a:lstStyle/>
            <a:p>
              <a:r>
                <a:rPr lang="en-US" sz="2800" b="1" dirty="0">
                  <a:solidFill>
                    <a:schemeClr val="bg1"/>
                  </a:solidFill>
                </a:rPr>
                <a:t>What the </a:t>
              </a:r>
              <a:r>
                <a:rPr lang="en-US" sz="2800" b="1" dirty="0">
                  <a:solidFill>
                    <a:srgbClr val="FFFF00"/>
                  </a:solidFill>
                </a:rPr>
                <a:t>Board of Directors </a:t>
              </a:r>
              <a:r>
                <a:rPr lang="en-US" sz="2800" b="1" dirty="0">
                  <a:solidFill>
                    <a:schemeClr val="bg1"/>
                  </a:solidFill>
                </a:rPr>
                <a:t>do:</a:t>
              </a:r>
            </a:p>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Appointed by the State Fire Marshal’s Office.</a:t>
              </a:r>
            </a:p>
            <a:p>
              <a:pPr marL="285750" indent="-285750">
                <a:buFont typeface="Arial" panose="020B0604020202020204" pitchFamily="34" charset="0"/>
                <a:buChar char="•"/>
              </a:pPr>
              <a:r>
                <a:rPr lang="en-US" sz="2400" dirty="0">
                  <a:solidFill>
                    <a:schemeClr val="bg1"/>
                  </a:solidFill>
                </a:rPr>
                <a:t>Select a vendor to operate the </a:t>
              </a:r>
              <a:r>
                <a:rPr lang="en-US" sz="2400" dirty="0">
                  <a:solidFill>
                    <a:srgbClr val="FFFF00"/>
                  </a:solidFill>
                </a:rPr>
                <a:t>One-Call Center</a:t>
              </a:r>
              <a:r>
                <a:rPr lang="en-US" sz="2400" dirty="0">
                  <a:solidFill>
                    <a:schemeClr val="bg1"/>
                  </a:solidFill>
                </a:rPr>
                <a:t>.</a:t>
              </a:r>
            </a:p>
            <a:p>
              <a:pPr marL="285750" indent="-285750">
                <a:buFont typeface="Arial" panose="020B0604020202020204" pitchFamily="34" charset="0"/>
                <a:buChar char="•"/>
              </a:pPr>
              <a:r>
                <a:rPr lang="en-US" sz="2400" dirty="0">
                  <a:solidFill>
                    <a:schemeClr val="bg1"/>
                  </a:solidFill>
                </a:rPr>
                <a:t>Oversee the operations of the Center.</a:t>
              </a:r>
            </a:p>
            <a:p>
              <a:pPr marL="285750" indent="-285750">
                <a:buFont typeface="Arial" panose="020B0604020202020204" pitchFamily="34" charset="0"/>
                <a:buChar char="•"/>
              </a:pPr>
              <a:r>
                <a:rPr lang="en-US" sz="2400" dirty="0">
                  <a:solidFill>
                    <a:schemeClr val="bg1"/>
                  </a:solidFill>
                </a:rPr>
                <a:t>Set business rules, policies and fee structures for the Center.</a:t>
              </a:r>
            </a:p>
            <a:p>
              <a:pPr marL="285750" indent="-285750">
                <a:buFont typeface="Arial" panose="020B0604020202020204" pitchFamily="34" charset="0"/>
                <a:buChar char="•"/>
              </a:pPr>
              <a:r>
                <a:rPr lang="en-US" sz="2400" dirty="0">
                  <a:solidFill>
                    <a:schemeClr val="bg1"/>
                  </a:solidFill>
                </a:rPr>
                <a:t>Determine how we perform public </a:t>
              </a:r>
              <a:r>
                <a:rPr lang="en-US" sz="2400" dirty="0">
                  <a:solidFill>
                    <a:srgbClr val="FFFF00"/>
                  </a:solidFill>
                </a:rPr>
                <a:t>outreach</a:t>
              </a:r>
              <a:r>
                <a:rPr lang="en-US" sz="2400" dirty="0">
                  <a:solidFill>
                    <a:schemeClr val="bg1"/>
                  </a:solidFill>
                </a:rPr>
                <a:t> through marketing and excavator meetings throughout the state.</a:t>
              </a:r>
            </a:p>
            <a:p>
              <a:pPr marL="285750" indent="-285750">
                <a:buFont typeface="Arial" panose="020B0604020202020204" pitchFamily="34" charset="0"/>
                <a:buChar char="•"/>
              </a:pPr>
              <a:r>
                <a:rPr lang="en-US" sz="2400" dirty="0">
                  <a:solidFill>
                    <a:schemeClr val="bg1"/>
                  </a:solidFill>
                </a:rPr>
                <a:t>Work with all stakeholder groups to determine future best practices and new </a:t>
              </a:r>
              <a:r>
                <a:rPr lang="en-US" sz="2400" dirty="0">
                  <a:solidFill>
                    <a:srgbClr val="FFFF00"/>
                  </a:solidFill>
                </a:rPr>
                <a:t>rule and regulations </a:t>
              </a:r>
              <a:r>
                <a:rPr lang="en-US" sz="2400" dirty="0">
                  <a:solidFill>
                    <a:schemeClr val="bg1"/>
                  </a:solidFill>
                </a:rPr>
                <a:t>in regards with the One-Call Notification Act.</a:t>
              </a:r>
            </a:p>
            <a:p>
              <a:pPr marL="285750" indent="-285750">
                <a:buFont typeface="Arial" panose="020B0604020202020204" pitchFamily="34" charset="0"/>
                <a:buChar char="•"/>
              </a:pPr>
              <a:r>
                <a:rPr lang="en-US" sz="2400" dirty="0">
                  <a:solidFill>
                    <a:schemeClr val="bg1"/>
                  </a:solidFill>
                </a:rPr>
                <a:t>Review new or pending </a:t>
              </a:r>
              <a:r>
                <a:rPr lang="en-US" sz="2400" dirty="0">
                  <a:solidFill>
                    <a:srgbClr val="FFFF00"/>
                  </a:solidFill>
                </a:rPr>
                <a:t>legislation</a:t>
              </a:r>
              <a:r>
                <a:rPr lang="en-US" sz="2400" dirty="0">
                  <a:solidFill>
                    <a:schemeClr val="bg1"/>
                  </a:solidFill>
                </a:rPr>
                <a:t> effecting the One-Call Act and respond if necessary.</a:t>
              </a:r>
            </a:p>
          </p:txBody>
        </p:sp>
      </p:grpSp>
      <p:grpSp>
        <p:nvGrpSpPr>
          <p:cNvPr id="33" name="Group 32"/>
          <p:cNvGrpSpPr/>
          <p:nvPr/>
        </p:nvGrpSpPr>
        <p:grpSpPr>
          <a:xfrm>
            <a:off x="2343590" y="0"/>
            <a:ext cx="6800415" cy="1641566"/>
            <a:chOff x="5002539" y="0"/>
            <a:chExt cx="4141463" cy="1641566"/>
          </a:xfrm>
        </p:grpSpPr>
        <p:grpSp>
          <p:nvGrpSpPr>
            <p:cNvPr id="8" name="Group 65"/>
            <p:cNvGrpSpPr/>
            <p:nvPr/>
          </p:nvGrpSpPr>
          <p:grpSpPr>
            <a:xfrm>
              <a:off x="5477933" y="0"/>
              <a:ext cx="3666069" cy="229564"/>
              <a:chOff x="6072995" y="535098"/>
              <a:chExt cx="3071006" cy="143969"/>
            </a:xfrm>
          </p:grpSpPr>
          <p:sp>
            <p:nvSpPr>
              <p:cNvPr id="36" name="Rectangle 35"/>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bg1"/>
                  </a:solidFill>
                </a:endParaRPr>
              </a:p>
            </p:txBody>
          </p:sp>
          <p:sp>
            <p:nvSpPr>
              <p:cNvPr id="37" name="Rectangle 36"/>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sp>
          <p:nvSpPr>
            <p:cNvPr id="39" name="Rectangle 38"/>
            <p:cNvSpPr/>
            <p:nvPr/>
          </p:nvSpPr>
          <p:spPr>
            <a:xfrm>
              <a:off x="5002539" y="224777"/>
              <a:ext cx="4141460" cy="141678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42" name="TextBox 41"/>
            <p:cNvSpPr txBox="1"/>
            <p:nvPr/>
          </p:nvSpPr>
          <p:spPr>
            <a:xfrm>
              <a:off x="5027939" y="305767"/>
              <a:ext cx="4090661" cy="1200329"/>
            </a:xfrm>
            <a:prstGeom prst="rect">
              <a:avLst/>
            </a:prstGeom>
            <a:noFill/>
          </p:spPr>
          <p:txBody>
            <a:bodyPr wrap="square" rtlCol="0">
              <a:spAutoFit/>
            </a:bodyPr>
            <a:lstStyle/>
            <a:p>
              <a:pPr algn="r"/>
              <a:r>
                <a:rPr lang="en-US" sz="2400" dirty="0">
                  <a:solidFill>
                    <a:schemeClr val="bg1"/>
                  </a:solidFill>
                  <a:latin typeface="Eurostile" pitchFamily="34" charset="0"/>
                </a:rPr>
                <a:t>THE NE ONE-CALL NOTIFICATION SYSTEM ACT  Sections 76-2301 to 76-2332 </a:t>
              </a:r>
            </a:p>
            <a:p>
              <a:pPr algn="r"/>
              <a:r>
                <a:rPr lang="en-US" sz="2400" dirty="0">
                  <a:solidFill>
                    <a:schemeClr val="bg1"/>
                  </a:solidFill>
                  <a:latin typeface="Eurostile" pitchFamily="34" charset="0"/>
                </a:rPr>
                <a:t>BOARD OF DIRECTORS</a:t>
              </a:r>
            </a:p>
          </p:txBody>
        </p:sp>
      </p:grpSp>
      <p:pic>
        <p:nvPicPr>
          <p:cNvPr id="16" name="Picture 15">
            <a:extLst>
              <a:ext uri="{FF2B5EF4-FFF2-40B4-BE49-F238E27FC236}">
                <a16:creationId xmlns:a16="http://schemas.microsoft.com/office/drawing/2014/main" id="{48D75D55-158C-41EA-9148-9063DEEE8CE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spTree>
    <p:extLst>
      <p:ext uri="{BB962C8B-B14F-4D97-AF65-F5344CB8AC3E}">
        <p14:creationId xmlns:p14="http://schemas.microsoft.com/office/powerpoint/2010/main" val="231005776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74933" y="2299932"/>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p:cNvSpPr/>
          <p:nvPr/>
        </p:nvSpPr>
        <p:spPr>
          <a:xfrm>
            <a:off x="374932" y="1630146"/>
            <a:ext cx="4838701"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637944" y="2516516"/>
            <a:ext cx="7588156" cy="954107"/>
          </a:xfrm>
          <a:prstGeom prst="rect">
            <a:avLst/>
          </a:prstGeom>
        </p:spPr>
        <p:txBody>
          <a:bodyPr wrap="square">
            <a:spAutoFit/>
          </a:bodyPr>
          <a:lstStyle/>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Eurostile"/>
                <a:ea typeface="+mn-ea"/>
                <a:cs typeface="Eurostile"/>
              </a:rPr>
              <a:t>Nebraska811</a:t>
            </a: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a:p>
            <a:pPr marL="17780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BOARD OF DIRECTORS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Nebraska811</a:t>
            </a:r>
            <a:endParaRPr kumimoji="0" lang="en-US" sz="24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pic>
        <p:nvPicPr>
          <p:cNvPr id="2" name="Picture 1">
            <a:extLst>
              <a:ext uri="{FF2B5EF4-FFF2-40B4-BE49-F238E27FC236}">
                <a16:creationId xmlns:a16="http://schemas.microsoft.com/office/drawing/2014/main" id="{57AFCCFB-0DCC-407E-B328-8123867A91E4}"/>
              </a:ext>
            </a:extLst>
          </p:cNvPr>
          <p:cNvPicPr>
            <a:picLocks noChangeAspect="1"/>
          </p:cNvPicPr>
          <p:nvPr/>
        </p:nvPicPr>
        <p:blipFill>
          <a:blip r:embed="rId3"/>
          <a:stretch>
            <a:fillRect/>
          </a:stretch>
        </p:blipFill>
        <p:spPr>
          <a:xfrm>
            <a:off x="637944" y="2605867"/>
            <a:ext cx="7588156" cy="3531834"/>
          </a:xfrm>
          <a:prstGeom prst="rect">
            <a:avLst/>
          </a:prstGeom>
        </p:spPr>
      </p:pic>
      <p:pic>
        <p:nvPicPr>
          <p:cNvPr id="17" name="Picture 16">
            <a:extLst>
              <a:ext uri="{FF2B5EF4-FFF2-40B4-BE49-F238E27FC236}">
                <a16:creationId xmlns:a16="http://schemas.microsoft.com/office/drawing/2014/main" id="{93BBA5EB-696A-4BC9-A9AD-AF73452A490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
        <p:nvSpPr>
          <p:cNvPr id="4" name="TextBox 3">
            <a:extLst>
              <a:ext uri="{FF2B5EF4-FFF2-40B4-BE49-F238E27FC236}">
                <a16:creationId xmlns:a16="http://schemas.microsoft.com/office/drawing/2014/main" id="{34DB7A4F-A07B-47B3-AA3B-2AA766F9E55D}"/>
              </a:ext>
            </a:extLst>
          </p:cNvPr>
          <p:cNvSpPr txBox="1"/>
          <p:nvPr/>
        </p:nvSpPr>
        <p:spPr>
          <a:xfrm>
            <a:off x="482067" y="1630146"/>
            <a:ext cx="4717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Board Member contact information is available at ne1call.com</a:t>
            </a:r>
          </a:p>
        </p:txBody>
      </p:sp>
    </p:spTree>
    <p:extLst>
      <p:ext uri="{BB962C8B-B14F-4D97-AF65-F5344CB8AC3E}">
        <p14:creationId xmlns:p14="http://schemas.microsoft.com/office/powerpoint/2010/main" val="2340456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slide(fromLeft)">
                                      <p:cBhvr>
                                        <p:cTn id="16" dur="1000"/>
                                        <p:tgtEl>
                                          <p:spTgt spid="60"/>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p:bldP spid="60" grpId="0" animBg="1"/>
      <p:bldP spid="4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3225800" y="2498422"/>
            <a:ext cx="5677576" cy="4359579"/>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defRPr/>
            </a:pPr>
            <a:endParaRPr lang="en-US" sz="2800" dirty="0">
              <a:solidFill>
                <a:srgbClr val="FFFFFF"/>
              </a:solidFill>
              <a:latin typeface="Eurostile"/>
              <a:cs typeface="Eurostile"/>
            </a:endParaRPr>
          </a:p>
          <a:p>
            <a:pPr defTabSz="457200">
              <a:defRPr/>
            </a:pPr>
            <a:r>
              <a:rPr lang="en-US" sz="2800" b="1" dirty="0">
                <a:solidFill>
                  <a:srgbClr val="F3E008"/>
                </a:solidFill>
                <a:latin typeface="Eurostile"/>
                <a:cs typeface="Eurostile"/>
              </a:rPr>
              <a:t>ITIC - </a:t>
            </a:r>
            <a:r>
              <a:rPr lang="en-US" sz="2800" b="1" dirty="0">
                <a:solidFill>
                  <a:srgbClr val="FFFFFF"/>
                </a:solidFill>
                <a:latin typeface="Eurostile"/>
                <a:cs typeface="Eurostile"/>
              </a:rPr>
              <a:t>PLACING </a:t>
            </a:r>
            <a:r>
              <a:rPr lang="en-US" sz="2800" dirty="0">
                <a:solidFill>
                  <a:srgbClr val="FFFFFF"/>
                </a:solidFill>
                <a:latin typeface="Eurostile"/>
                <a:cs typeface="Eurostile"/>
              </a:rPr>
              <a:t>a locate request</a:t>
            </a:r>
          </a:p>
          <a:p>
            <a:pPr defTabSz="457200">
              <a:defRPr/>
            </a:pPr>
            <a:r>
              <a:rPr lang="en-US" sz="2800" b="1" dirty="0">
                <a:solidFill>
                  <a:srgbClr val="F3E008"/>
                </a:solidFill>
                <a:latin typeface="Eurostile"/>
                <a:cs typeface="Eurostile"/>
              </a:rPr>
              <a:t>LTM - </a:t>
            </a:r>
            <a:r>
              <a:rPr lang="en-US" sz="2800" b="1" dirty="0">
                <a:solidFill>
                  <a:srgbClr val="FFFFFF"/>
                </a:solidFill>
                <a:latin typeface="Eurostile"/>
                <a:cs typeface="Eurostile"/>
              </a:rPr>
              <a:t>RESPONDING </a:t>
            </a:r>
            <a:r>
              <a:rPr lang="en-US" sz="2800" dirty="0">
                <a:solidFill>
                  <a:srgbClr val="FFFFFF"/>
                </a:solidFill>
                <a:latin typeface="Eurostile"/>
                <a:cs typeface="Eurostile"/>
              </a:rPr>
              <a:t>to a locate notification – Ticket Management</a:t>
            </a:r>
          </a:p>
          <a:p>
            <a:pPr defTabSz="457200">
              <a:defRPr/>
            </a:pPr>
            <a:r>
              <a:rPr lang="en-US" sz="2800" b="1" dirty="0">
                <a:solidFill>
                  <a:srgbClr val="F3E008"/>
                </a:solidFill>
                <a:latin typeface="Eurostile"/>
                <a:cs typeface="Eurostile"/>
              </a:rPr>
              <a:t>ETM – </a:t>
            </a:r>
            <a:r>
              <a:rPr lang="en-US" sz="2800" b="1" dirty="0">
                <a:solidFill>
                  <a:srgbClr val="FFFFFF"/>
                </a:solidFill>
                <a:latin typeface="Eurostile"/>
                <a:cs typeface="Eurostile"/>
              </a:rPr>
              <a:t>MANAGE </a:t>
            </a:r>
            <a:r>
              <a:rPr lang="en-US" sz="2800" dirty="0">
                <a:solidFill>
                  <a:srgbClr val="FFFFFF"/>
                </a:solidFill>
                <a:latin typeface="Eurostile"/>
                <a:cs typeface="Eurostile"/>
              </a:rPr>
              <a:t>tickets on the Excavator side</a:t>
            </a:r>
          </a:p>
          <a:p>
            <a:pPr defTabSz="457200">
              <a:defRPr/>
            </a:pPr>
            <a:r>
              <a:rPr lang="en-US" sz="2800" b="1" dirty="0">
                <a:solidFill>
                  <a:srgbClr val="F3E008"/>
                </a:solidFill>
                <a:latin typeface="Eurostile"/>
                <a:cs typeface="Eurostile"/>
              </a:rPr>
              <a:t>IMAP</a:t>
            </a:r>
            <a:r>
              <a:rPr lang="en-US" sz="2800" dirty="0">
                <a:solidFill>
                  <a:srgbClr val="F3E008"/>
                </a:solidFill>
                <a:latin typeface="Eurostile"/>
                <a:cs typeface="Eurostile"/>
              </a:rPr>
              <a:t> - </a:t>
            </a:r>
            <a:r>
              <a:rPr lang="en-US" sz="2800" b="1" dirty="0">
                <a:solidFill>
                  <a:srgbClr val="FFFFFF"/>
                </a:solidFill>
                <a:latin typeface="Eurostile"/>
                <a:cs typeface="Eurostile"/>
              </a:rPr>
              <a:t>UPDATE</a:t>
            </a:r>
            <a:r>
              <a:rPr lang="en-US" sz="2800" dirty="0">
                <a:solidFill>
                  <a:srgbClr val="FFFFFF"/>
                </a:solidFill>
                <a:latin typeface="Eurostile"/>
                <a:cs typeface="Eurostile"/>
              </a:rPr>
              <a:t> and </a:t>
            </a:r>
            <a:r>
              <a:rPr lang="en-US" sz="2800" b="1" dirty="0">
                <a:solidFill>
                  <a:srgbClr val="FFFFFF"/>
                </a:solidFill>
                <a:latin typeface="Eurostile"/>
                <a:cs typeface="Eurostile"/>
              </a:rPr>
              <a:t>MANAGE</a:t>
            </a:r>
            <a:r>
              <a:rPr lang="en-US" sz="2800" dirty="0">
                <a:solidFill>
                  <a:srgbClr val="FFFFFF"/>
                </a:solidFill>
                <a:latin typeface="Eurostile"/>
                <a:cs typeface="Eurostile"/>
              </a:rPr>
              <a:t> member utility data</a:t>
            </a:r>
          </a:p>
          <a:p>
            <a:pPr defTabSz="457200">
              <a:defRPr/>
            </a:pPr>
            <a:endParaRPr lang="en-US" sz="2800" dirty="0">
              <a:solidFill>
                <a:srgbClr val="FFFFFF"/>
              </a:solidFill>
              <a:latin typeface="Eurostile"/>
              <a:cs typeface="Eurostile"/>
            </a:endParaRPr>
          </a:p>
        </p:txBody>
      </p:sp>
      <p:grpSp>
        <p:nvGrpSpPr>
          <p:cNvPr id="5" name="Group 39"/>
          <p:cNvGrpSpPr/>
          <p:nvPr/>
        </p:nvGrpSpPr>
        <p:grpSpPr>
          <a:xfrm>
            <a:off x="3213510" y="1715926"/>
            <a:ext cx="5677576" cy="987537"/>
            <a:chOff x="4807106" y="3159712"/>
            <a:chExt cx="3632200" cy="560972"/>
          </a:xfrm>
        </p:grpSpPr>
        <p:sp>
          <p:nvSpPr>
            <p:cNvPr id="41" name="Rectangle 40"/>
            <p:cNvSpPr/>
            <p:nvPr/>
          </p:nvSpPr>
          <p:spPr>
            <a:xfrm>
              <a:off x="4807106" y="3159712"/>
              <a:ext cx="3632200" cy="53432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defRPr/>
              </a:pPr>
              <a:endParaRPr lang="en-US" dirty="0">
                <a:solidFill>
                  <a:prstClr val="black"/>
                </a:solidFill>
                <a:latin typeface="Calibri"/>
              </a:endParaRPr>
            </a:p>
          </p:txBody>
        </p:sp>
        <p:sp>
          <p:nvSpPr>
            <p:cNvPr id="42" name="TextBox 41"/>
            <p:cNvSpPr txBox="1"/>
            <p:nvPr/>
          </p:nvSpPr>
          <p:spPr>
            <a:xfrm>
              <a:off x="4827123" y="3178702"/>
              <a:ext cx="3462211" cy="541982"/>
            </a:xfrm>
            <a:prstGeom prst="rect">
              <a:avLst/>
            </a:prstGeom>
            <a:noFill/>
          </p:spPr>
          <p:txBody>
            <a:bodyPr wrap="square" rtlCol="0">
              <a:spAutoFit/>
            </a:bodyPr>
            <a:lstStyle/>
            <a:p>
              <a:pPr defTabSz="457200">
                <a:defRPr/>
              </a:pPr>
              <a:r>
                <a:rPr lang="en-US" sz="2800" dirty="0">
                  <a:solidFill>
                    <a:srgbClr val="FFFFFF"/>
                  </a:solidFill>
                  <a:latin typeface="Eurostile"/>
                  <a:cs typeface="Eurostile"/>
                </a:rPr>
                <a:t>Utilize the </a:t>
              </a:r>
              <a:r>
                <a:rPr lang="en-US" sz="2800" b="1" dirty="0">
                  <a:solidFill>
                    <a:srgbClr val="F3E008"/>
                  </a:solidFill>
                  <a:latin typeface="Eurostile"/>
                  <a:cs typeface="Eurostile"/>
                </a:rPr>
                <a:t>FREE</a:t>
              </a:r>
              <a:r>
                <a:rPr lang="en-US" sz="2800" dirty="0">
                  <a:solidFill>
                    <a:srgbClr val="FFFFFF"/>
                  </a:solidFill>
                  <a:latin typeface="Eurostile"/>
                  <a:cs typeface="Eurostile"/>
                </a:rPr>
                <a:t> damage prevention tools available</a:t>
              </a:r>
            </a:p>
          </p:txBody>
        </p:sp>
      </p:grpSp>
      <p:pic>
        <p:nvPicPr>
          <p:cNvPr id="33" name="Picture 32" descr="iticLOGO.tif"/>
          <p:cNvPicPr>
            <a:picLocks noChangeAspect="1"/>
          </p:cNvPicPr>
          <p:nvPr/>
        </p:nvPicPr>
        <p:blipFill>
          <a:blip r:embed="rId3"/>
          <a:stretch>
            <a:fillRect/>
          </a:stretch>
        </p:blipFill>
        <p:spPr>
          <a:xfrm>
            <a:off x="-2452981" y="1268048"/>
            <a:ext cx="1918473" cy="1362912"/>
          </a:xfrm>
          <a:prstGeom prst="rect">
            <a:avLst/>
          </a:prstGeom>
        </p:spPr>
      </p:pic>
      <p:grpSp>
        <p:nvGrpSpPr>
          <p:cNvPr id="25" name="Group 65"/>
          <p:cNvGrpSpPr/>
          <p:nvPr/>
        </p:nvGrpSpPr>
        <p:grpSpPr>
          <a:xfrm>
            <a:off x="5477935" y="0"/>
            <a:ext cx="3666069" cy="229564"/>
            <a:chOff x="6072995" y="535098"/>
            <a:chExt cx="3071006" cy="143969"/>
          </a:xfrm>
        </p:grpSpPr>
        <p:sp>
          <p:nvSpPr>
            <p:cNvPr id="26" name="Rectangle 25"/>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defRPr/>
              </a:pPr>
              <a:endParaRPr lang="en-US" dirty="0">
                <a:solidFill>
                  <a:prstClr val="black"/>
                </a:solidFill>
                <a:latin typeface="Calibri"/>
              </a:endParaRPr>
            </a:p>
          </p:txBody>
        </p:sp>
        <p:sp>
          <p:nvSpPr>
            <p:cNvPr id="27" name="Rectangle 26"/>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dirty="0">
                <a:solidFill>
                  <a:prstClr val="white"/>
                </a:solidFill>
                <a:latin typeface="Calibri"/>
              </a:endParaRPr>
            </a:p>
          </p:txBody>
        </p:sp>
      </p:grpSp>
      <p:sp>
        <p:nvSpPr>
          <p:cNvPr id="31" name="Rectangle 30"/>
          <p:cNvSpPr/>
          <p:nvPr/>
        </p:nvSpPr>
        <p:spPr>
          <a:xfrm>
            <a:off x="5477935" y="224778"/>
            <a:ext cx="3666067" cy="13627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dirty="0">
              <a:solidFill>
                <a:prstClr val="white"/>
              </a:solidFill>
              <a:latin typeface="Calibri"/>
            </a:endParaRPr>
          </a:p>
        </p:txBody>
      </p:sp>
      <p:sp>
        <p:nvSpPr>
          <p:cNvPr id="35" name="TextBox 34"/>
          <p:cNvSpPr txBox="1"/>
          <p:nvPr/>
        </p:nvSpPr>
        <p:spPr>
          <a:xfrm>
            <a:off x="5688270" y="305769"/>
            <a:ext cx="3430330" cy="830997"/>
          </a:xfrm>
          <a:prstGeom prst="rect">
            <a:avLst/>
          </a:prstGeom>
          <a:noFill/>
        </p:spPr>
        <p:txBody>
          <a:bodyPr wrap="square" rtlCol="0">
            <a:spAutoFit/>
          </a:bodyPr>
          <a:lstStyle/>
          <a:p>
            <a:pPr algn="r" defTabSz="457200">
              <a:defRPr/>
            </a:pPr>
            <a:r>
              <a:rPr lang="en-US" sz="2400" b="1" dirty="0">
                <a:solidFill>
                  <a:prstClr val="white"/>
                </a:solidFill>
                <a:latin typeface="Eurostile" pitchFamily="34" charset="0"/>
              </a:rPr>
              <a:t>STATE OF THE ART</a:t>
            </a:r>
          </a:p>
          <a:p>
            <a:pPr algn="r" defTabSz="457200">
              <a:defRPr/>
            </a:pPr>
            <a:r>
              <a:rPr lang="en-US" sz="2400" b="1" dirty="0">
                <a:solidFill>
                  <a:prstClr val="white"/>
                </a:solidFill>
                <a:latin typeface="Eurostile" pitchFamily="34" charset="0"/>
              </a:rPr>
              <a:t>TECHNOLOGY</a:t>
            </a:r>
            <a:endParaRPr lang="en-US" sz="2400" b="1" dirty="0">
              <a:solidFill>
                <a:srgbClr val="FF0000"/>
              </a:solidFill>
              <a:latin typeface="Eurostile" pitchFamily="34" charset="0"/>
            </a:endParaRPr>
          </a:p>
        </p:txBody>
      </p:sp>
      <p:pic>
        <p:nvPicPr>
          <p:cNvPr id="19" name="Picture 18">
            <a:extLst>
              <a:ext uri="{FF2B5EF4-FFF2-40B4-BE49-F238E27FC236}">
                <a16:creationId xmlns:a16="http://schemas.microsoft.com/office/drawing/2014/main" id="{519B57CD-D58D-4C3F-BF68-F4A266957F24}"/>
              </a:ext>
            </a:extLst>
          </p:cNvPr>
          <p:cNvPicPr>
            <a:picLocks noChangeAspect="1"/>
          </p:cNvPicPr>
          <p:nvPr/>
        </p:nvPicPr>
        <p:blipFill rotWithShape="1">
          <a:blip r:embed="rId4"/>
          <a:srcRect l="49822" t="47553" r="25452"/>
          <a:stretch/>
        </p:blipFill>
        <p:spPr>
          <a:xfrm>
            <a:off x="491165" y="4476390"/>
            <a:ext cx="1429641" cy="855428"/>
          </a:xfrm>
          <a:prstGeom prst="rect">
            <a:avLst/>
          </a:prstGeom>
        </p:spPr>
      </p:pic>
      <p:pic>
        <p:nvPicPr>
          <p:cNvPr id="21" name="Picture 20">
            <a:extLst>
              <a:ext uri="{FF2B5EF4-FFF2-40B4-BE49-F238E27FC236}">
                <a16:creationId xmlns:a16="http://schemas.microsoft.com/office/drawing/2014/main" id="{C289F9A0-B856-4E4D-A6F8-708AB3997A8B}"/>
              </a:ext>
            </a:extLst>
          </p:cNvPr>
          <p:cNvPicPr>
            <a:picLocks noChangeAspect="1"/>
          </p:cNvPicPr>
          <p:nvPr/>
        </p:nvPicPr>
        <p:blipFill rotWithShape="1">
          <a:blip r:embed="rId4"/>
          <a:srcRect r="74511"/>
          <a:stretch/>
        </p:blipFill>
        <p:spPr>
          <a:xfrm>
            <a:off x="263171" y="737222"/>
            <a:ext cx="1711093" cy="1893738"/>
          </a:xfrm>
          <a:prstGeom prst="rect">
            <a:avLst/>
          </a:prstGeom>
        </p:spPr>
      </p:pic>
      <p:pic>
        <p:nvPicPr>
          <p:cNvPr id="7" name="Picture 6">
            <a:extLst>
              <a:ext uri="{FF2B5EF4-FFF2-40B4-BE49-F238E27FC236}">
                <a16:creationId xmlns:a16="http://schemas.microsoft.com/office/drawing/2014/main" id="{2D5EC137-27BA-4EA2-A4FF-8BACA15CBF0F}"/>
              </a:ext>
            </a:extLst>
          </p:cNvPr>
          <p:cNvPicPr>
            <a:picLocks noChangeAspect="1"/>
          </p:cNvPicPr>
          <p:nvPr/>
        </p:nvPicPr>
        <p:blipFill rotWithShape="1">
          <a:blip r:embed="rId5"/>
          <a:srcRect l="5318" t="24919" b="47661"/>
          <a:stretch/>
        </p:blipFill>
        <p:spPr>
          <a:xfrm>
            <a:off x="499624" y="3005907"/>
            <a:ext cx="1366941" cy="803893"/>
          </a:xfrm>
          <a:prstGeom prst="rect">
            <a:avLst/>
          </a:prstGeom>
        </p:spPr>
      </p:pic>
      <p:pic>
        <p:nvPicPr>
          <p:cNvPr id="22" name="Picture 21">
            <a:extLst>
              <a:ext uri="{FF2B5EF4-FFF2-40B4-BE49-F238E27FC236}">
                <a16:creationId xmlns:a16="http://schemas.microsoft.com/office/drawing/2014/main" id="{8621E620-A474-418C-9098-ECB8A6A46FC0}"/>
              </a:ext>
            </a:extLst>
          </p:cNvPr>
          <p:cNvPicPr>
            <a:picLocks noChangeAspect="1"/>
          </p:cNvPicPr>
          <p:nvPr/>
        </p:nvPicPr>
        <p:blipFill rotWithShape="1">
          <a:blip r:embed="rId4"/>
          <a:srcRect l="25543" t="47553" r="48787"/>
          <a:stretch/>
        </p:blipFill>
        <p:spPr>
          <a:xfrm>
            <a:off x="484510" y="5307281"/>
            <a:ext cx="1484255" cy="855428"/>
          </a:xfrm>
          <a:prstGeom prst="rect">
            <a:avLst/>
          </a:prstGeom>
        </p:spPr>
      </p:pic>
      <p:pic>
        <p:nvPicPr>
          <p:cNvPr id="23" name="Picture 22">
            <a:extLst>
              <a:ext uri="{FF2B5EF4-FFF2-40B4-BE49-F238E27FC236}">
                <a16:creationId xmlns:a16="http://schemas.microsoft.com/office/drawing/2014/main" id="{D9665ED7-2E4B-4371-81F1-0329BF460A8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pic>
        <p:nvPicPr>
          <p:cNvPr id="3" name="Picture 2">
            <a:extLst>
              <a:ext uri="{FF2B5EF4-FFF2-40B4-BE49-F238E27FC236}">
                <a16:creationId xmlns:a16="http://schemas.microsoft.com/office/drawing/2014/main" id="{C27F26A1-FF4F-4964-8B37-E9889CD5DCEC}"/>
              </a:ext>
            </a:extLst>
          </p:cNvPr>
          <p:cNvPicPr>
            <a:picLocks noChangeAspect="1"/>
          </p:cNvPicPr>
          <p:nvPr/>
        </p:nvPicPr>
        <p:blipFill rotWithShape="1">
          <a:blip r:embed="rId4"/>
          <a:srcRect l="73385" t="-1" r="1889" b="48454"/>
          <a:stretch/>
        </p:blipFill>
        <p:spPr>
          <a:xfrm>
            <a:off x="499624" y="3699496"/>
            <a:ext cx="1366941" cy="803893"/>
          </a:xfrm>
          <a:prstGeom prst="rect">
            <a:avLst/>
          </a:prstGeom>
        </p:spPr>
      </p:pic>
    </p:spTree>
    <p:extLst>
      <p:ext uri="{BB962C8B-B14F-4D97-AF65-F5344CB8AC3E}">
        <p14:creationId xmlns:p14="http://schemas.microsoft.com/office/powerpoint/2010/main" val="200474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Right)">
                                      <p:cBhvr>
                                        <p:cTn id="7" dur="1000"/>
                                        <p:tgtEl>
                                          <p:spTgt spid="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slide(fromTop)">
                                      <p:cBhvr>
                                        <p:cTn id="10" dur="1000"/>
                                        <p:tgtEl>
                                          <p:spTgt spid="30"/>
                                        </p:tgtEl>
                                      </p:cBhvr>
                                    </p:animEffect>
                                  </p:childTnLst>
                                </p:cTn>
                              </p:par>
                              <p:par>
                                <p:cTn id="11" presetID="12" presetClass="entr" presetSubtype="2"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slide(fromRight)">
                                      <p:cBhvr>
                                        <p:cTn id="13" dur="10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ticLOGO.tif"/>
          <p:cNvPicPr>
            <a:picLocks noChangeAspect="1"/>
          </p:cNvPicPr>
          <p:nvPr/>
        </p:nvPicPr>
        <p:blipFill>
          <a:blip r:embed="rId2" cstate="print"/>
          <a:stretch>
            <a:fillRect/>
          </a:stretch>
        </p:blipFill>
        <p:spPr>
          <a:xfrm>
            <a:off x="6019800" y="1828801"/>
            <a:ext cx="2667000" cy="1894677"/>
          </a:xfrm>
          <a:prstGeom prst="rect">
            <a:avLst/>
          </a:prstGeom>
        </p:spPr>
      </p:pic>
      <p:grpSp>
        <p:nvGrpSpPr>
          <p:cNvPr id="10" name="Group 65"/>
          <p:cNvGrpSpPr/>
          <p:nvPr/>
        </p:nvGrpSpPr>
        <p:grpSpPr>
          <a:xfrm>
            <a:off x="5410201" y="0"/>
            <a:ext cx="3733802" cy="229564"/>
            <a:chOff x="6072995" y="535098"/>
            <a:chExt cx="3071006" cy="143969"/>
          </a:xfrm>
        </p:grpSpPr>
        <p:sp>
          <p:nvSpPr>
            <p:cNvPr id="11" name="Rectangle 10"/>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en-US" kern="0" dirty="0">
                <a:solidFill>
                  <a:sysClr val="windowText" lastClr="000000"/>
                </a:solidFill>
                <a:latin typeface="Calibri"/>
              </a:endParaRPr>
            </a:p>
          </p:txBody>
        </p:sp>
        <p:sp>
          <p:nvSpPr>
            <p:cNvPr id="12" name="Rectangle 11"/>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latin typeface="Calibri"/>
              </a:endParaRPr>
            </a:p>
          </p:txBody>
        </p:sp>
      </p:grpSp>
      <p:sp>
        <p:nvSpPr>
          <p:cNvPr id="13" name="Rectangle 12"/>
          <p:cNvSpPr/>
          <p:nvPr/>
        </p:nvSpPr>
        <p:spPr>
          <a:xfrm>
            <a:off x="5410202" y="224778"/>
            <a:ext cx="3733801"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latin typeface="Calibri"/>
            </a:endParaRPr>
          </a:p>
        </p:txBody>
      </p:sp>
      <p:sp>
        <p:nvSpPr>
          <p:cNvPr id="14" name="TextBox 13"/>
          <p:cNvSpPr txBox="1"/>
          <p:nvPr/>
        </p:nvSpPr>
        <p:spPr>
          <a:xfrm>
            <a:off x="5562600" y="228602"/>
            <a:ext cx="3429000" cy="954107"/>
          </a:xfrm>
          <a:prstGeom prst="rect">
            <a:avLst/>
          </a:prstGeom>
          <a:noFill/>
        </p:spPr>
        <p:txBody>
          <a:bodyPr wrap="square" rtlCol="0">
            <a:spAutoFit/>
          </a:bodyPr>
          <a:lstStyle/>
          <a:p>
            <a:pPr algn="r">
              <a:defRPr/>
            </a:pPr>
            <a:r>
              <a:rPr lang="en-US" sz="2800" kern="0" dirty="0">
                <a:solidFill>
                  <a:prstClr val="white"/>
                </a:solidFill>
                <a:latin typeface="Eurostile" pitchFamily="34" charset="0"/>
              </a:rPr>
              <a:t>HOW TO PLACE A LOCATE REQUEST</a:t>
            </a:r>
            <a:endParaRPr lang="en-US" sz="2800" kern="0" dirty="0">
              <a:solidFill>
                <a:srgbClr val="D62930"/>
              </a:solidFill>
              <a:latin typeface="Eurostile" pitchFamily="34" charset="0"/>
            </a:endParaRPr>
          </a:p>
        </p:txBody>
      </p:sp>
      <p:sp>
        <p:nvSpPr>
          <p:cNvPr id="19" name="Rectangle 18"/>
          <p:cNvSpPr/>
          <p:nvPr/>
        </p:nvSpPr>
        <p:spPr>
          <a:xfrm flipV="1">
            <a:off x="0" y="1678360"/>
            <a:ext cx="5040264"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en-US" kern="0" dirty="0">
              <a:solidFill>
                <a:sysClr val="windowText" lastClr="000000"/>
              </a:solidFill>
              <a:latin typeface="Calibri"/>
            </a:endParaRPr>
          </a:p>
        </p:txBody>
      </p:sp>
      <p:grpSp>
        <p:nvGrpSpPr>
          <p:cNvPr id="20" name="Group 47"/>
          <p:cNvGrpSpPr/>
          <p:nvPr/>
        </p:nvGrpSpPr>
        <p:grpSpPr>
          <a:xfrm>
            <a:off x="3" y="2073629"/>
            <a:ext cx="5029199" cy="4619130"/>
            <a:chOff x="0" y="1585441"/>
            <a:chExt cx="2635800" cy="4619130"/>
          </a:xfrm>
        </p:grpSpPr>
        <p:sp>
          <p:nvSpPr>
            <p:cNvPr id="21" name="Rectangle 20"/>
            <p:cNvSpPr/>
            <p:nvPr/>
          </p:nvSpPr>
          <p:spPr>
            <a:xfrm>
              <a:off x="0" y="1585441"/>
              <a:ext cx="2635800" cy="4619130"/>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latin typeface="Calibri"/>
              </a:endParaRPr>
            </a:p>
          </p:txBody>
        </p:sp>
        <p:sp>
          <p:nvSpPr>
            <p:cNvPr id="22" name="Rectangle 21"/>
            <p:cNvSpPr/>
            <p:nvPr/>
          </p:nvSpPr>
          <p:spPr>
            <a:xfrm>
              <a:off x="119809" y="1803366"/>
              <a:ext cx="2440283" cy="4093428"/>
            </a:xfrm>
            <a:prstGeom prst="rect">
              <a:avLst/>
            </a:prstGeom>
          </p:spPr>
          <p:txBody>
            <a:bodyPr wrap="square">
              <a:spAutoFit/>
            </a:bodyPr>
            <a:lstStyle/>
            <a:p>
              <a:pPr marL="342900" indent="-342900">
                <a:buFont typeface="Arial" pitchFamily="34" charset="0"/>
                <a:buChar char="•"/>
                <a:defRPr/>
              </a:pPr>
              <a:r>
                <a:rPr lang="en-US" sz="2000" kern="0" dirty="0">
                  <a:solidFill>
                    <a:srgbClr val="FFFF00"/>
                  </a:solidFill>
                  <a:latin typeface="Eurostile"/>
                  <a:cs typeface="Eurostile"/>
                </a:rPr>
                <a:t>PHONE</a:t>
              </a:r>
            </a:p>
            <a:p>
              <a:pPr marL="800100" lvl="1" indent="-342900">
                <a:buFont typeface="Arial" pitchFamily="34" charset="0"/>
                <a:buChar char="•"/>
                <a:defRPr/>
              </a:pPr>
              <a:r>
                <a:rPr lang="en-US" sz="2000" kern="0" dirty="0">
                  <a:solidFill>
                    <a:srgbClr val="FFFFFF"/>
                  </a:solidFill>
                  <a:latin typeface="Eurostile"/>
                  <a:cs typeface="Eurostile"/>
                </a:rPr>
                <a:t>800-331-5666 or 811</a:t>
              </a:r>
            </a:p>
            <a:p>
              <a:pPr marL="800100" lvl="1" indent="-342900">
                <a:buFont typeface="Arial" pitchFamily="34" charset="0"/>
                <a:buChar char="•"/>
                <a:defRPr/>
              </a:pPr>
              <a:r>
                <a:rPr lang="en-US" sz="2000" kern="0" dirty="0">
                  <a:solidFill>
                    <a:srgbClr val="FFFFFF"/>
                  </a:solidFill>
                  <a:latin typeface="Eurostile"/>
                  <a:cs typeface="Eurostile"/>
                </a:rPr>
                <a:t>Avoid heavy call times</a:t>
              </a:r>
            </a:p>
            <a:p>
              <a:pPr marL="1257300" lvl="2" indent="-342900">
                <a:buFont typeface="Arial" pitchFamily="34" charset="0"/>
                <a:buChar char="•"/>
                <a:defRPr/>
              </a:pPr>
              <a:r>
                <a:rPr lang="en-US" sz="2000" kern="0" dirty="0">
                  <a:solidFill>
                    <a:srgbClr val="FFFFFF"/>
                  </a:solidFill>
                  <a:latin typeface="Eurostile"/>
                  <a:cs typeface="Eurostile"/>
                </a:rPr>
                <a:t>(Mondays 8-10 am)</a:t>
              </a:r>
            </a:p>
            <a:p>
              <a:pPr marL="1257300" lvl="2" indent="-342900">
                <a:buFont typeface="Arial" pitchFamily="34" charset="0"/>
                <a:buChar char="•"/>
                <a:defRPr/>
              </a:pPr>
              <a:endParaRPr lang="en-US" sz="2000" kern="0" dirty="0">
                <a:solidFill>
                  <a:srgbClr val="FFFFFF"/>
                </a:solidFill>
                <a:latin typeface="Eurostile"/>
                <a:cs typeface="Eurostile"/>
              </a:endParaRPr>
            </a:p>
            <a:p>
              <a:pPr marL="342900" indent="-342900">
                <a:buFont typeface="Arial" pitchFamily="34" charset="0"/>
                <a:buChar char="•"/>
                <a:defRPr/>
              </a:pPr>
              <a:r>
                <a:rPr lang="en-US" sz="2000" kern="0" dirty="0">
                  <a:solidFill>
                    <a:srgbClr val="FFFF00"/>
                  </a:solidFill>
                  <a:latin typeface="Eurostile"/>
                  <a:cs typeface="Eurostile"/>
                </a:rPr>
                <a:t>Online via ITIC</a:t>
              </a:r>
            </a:p>
            <a:p>
              <a:pPr marL="800100" lvl="1" indent="-342900">
                <a:buFont typeface="Arial" pitchFamily="34" charset="0"/>
                <a:buChar char="•"/>
                <a:defRPr/>
              </a:pPr>
              <a:r>
                <a:rPr lang="en-US" sz="2000" kern="0" dirty="0">
                  <a:solidFill>
                    <a:srgbClr val="FFFFFF"/>
                  </a:solidFill>
                  <a:latin typeface="Eurostile"/>
                  <a:cs typeface="Eurostile"/>
                </a:rPr>
                <a:t>Time saving features</a:t>
              </a:r>
            </a:p>
            <a:p>
              <a:pPr marL="800100" lvl="1" indent="-342900">
                <a:buFont typeface="Arial" pitchFamily="34" charset="0"/>
                <a:buChar char="•"/>
                <a:defRPr/>
              </a:pPr>
              <a:r>
                <a:rPr lang="en-US" sz="2000" kern="0" dirty="0">
                  <a:solidFill>
                    <a:srgbClr val="FFFFFF"/>
                  </a:solidFill>
                  <a:latin typeface="Eurostile"/>
                  <a:cs typeface="Eurostile"/>
                </a:rPr>
                <a:t>Auto-fill for repetitive job types</a:t>
              </a:r>
            </a:p>
            <a:p>
              <a:pPr marL="800100" lvl="1" indent="-342900">
                <a:buFont typeface="Arial" pitchFamily="34" charset="0"/>
                <a:buChar char="•"/>
                <a:defRPr/>
              </a:pPr>
              <a:r>
                <a:rPr lang="en-US" sz="2000" kern="0" dirty="0">
                  <a:solidFill>
                    <a:srgbClr val="FFFFFF"/>
                  </a:solidFill>
                  <a:latin typeface="Eurostile"/>
                  <a:cs typeface="Eurostile"/>
                </a:rPr>
                <a:t>5 year Ticket history</a:t>
              </a:r>
            </a:p>
            <a:p>
              <a:pPr marL="800100" lvl="1" indent="-342900">
                <a:buFont typeface="Arial" pitchFamily="34" charset="0"/>
                <a:buChar char="•"/>
                <a:defRPr/>
              </a:pPr>
              <a:r>
                <a:rPr lang="en-US" sz="2000" kern="0" dirty="0">
                  <a:solidFill>
                    <a:srgbClr val="FFFFFF"/>
                  </a:solidFill>
                  <a:latin typeface="Eurostile"/>
                  <a:cs typeface="Eurostile"/>
                </a:rPr>
                <a:t>YTD ITIC usage 2020– 72%</a:t>
              </a:r>
            </a:p>
            <a:p>
              <a:pPr marL="800100" lvl="1" indent="-342900">
                <a:buFont typeface="Arial" pitchFamily="34" charset="0"/>
                <a:buChar char="•"/>
                <a:defRPr/>
              </a:pPr>
              <a:r>
                <a:rPr lang="en-US" sz="2000" kern="0" dirty="0">
                  <a:solidFill>
                    <a:srgbClr val="FFFFFF"/>
                  </a:solidFill>
                  <a:latin typeface="Eurostile"/>
                  <a:cs typeface="Eurostile"/>
                </a:rPr>
                <a:t>Mobile version available</a:t>
              </a:r>
            </a:p>
            <a:p>
              <a:pPr marL="800100" lvl="1" indent="-342900">
                <a:buFont typeface="Arial" pitchFamily="34" charset="0"/>
                <a:buChar char="•"/>
                <a:defRPr/>
              </a:pPr>
              <a:endParaRPr lang="en-US" sz="2000" kern="0" dirty="0">
                <a:solidFill>
                  <a:srgbClr val="FFFFFF"/>
                </a:solidFill>
                <a:latin typeface="Eurostile"/>
                <a:cs typeface="Eurostile"/>
              </a:endParaRPr>
            </a:p>
            <a:p>
              <a:pPr marL="342900" indent="-342900">
                <a:buFont typeface="Arial" pitchFamily="34" charset="0"/>
                <a:buChar char="•"/>
                <a:defRPr/>
              </a:pPr>
              <a:r>
                <a:rPr lang="en-US" sz="2000" kern="0" dirty="0">
                  <a:solidFill>
                    <a:srgbClr val="FFFF00"/>
                  </a:solidFill>
                  <a:latin typeface="Eurostile"/>
                  <a:cs typeface="Eurostile"/>
                </a:rPr>
                <a:t>IVR – REFRESH ONLY</a:t>
              </a:r>
            </a:p>
          </p:txBody>
        </p:sp>
      </p:grpSp>
      <p:pic>
        <p:nvPicPr>
          <p:cNvPr id="24" name="Picture 2"/>
          <p:cNvPicPr>
            <a:picLocks noChangeAspect="1" noChangeArrowheads="1"/>
          </p:cNvPicPr>
          <p:nvPr/>
        </p:nvPicPr>
        <p:blipFill>
          <a:blip r:embed="rId3" cstate="print"/>
          <a:srcRect l="17182" t="8701" r="16429" b="6935"/>
          <a:stretch>
            <a:fillRect/>
          </a:stretch>
        </p:blipFill>
        <p:spPr bwMode="auto">
          <a:xfrm>
            <a:off x="4971073" y="3839546"/>
            <a:ext cx="4020529" cy="2873829"/>
          </a:xfrm>
          <a:prstGeom prst="rect">
            <a:avLst/>
          </a:prstGeom>
          <a:noFill/>
          <a:ln w="9525">
            <a:noFill/>
            <a:miter lim="800000"/>
            <a:headEnd/>
            <a:tailEnd/>
          </a:ln>
        </p:spPr>
      </p:pic>
      <p:pic>
        <p:nvPicPr>
          <p:cNvPr id="23" name="Picture 22">
            <a:extLst>
              <a:ext uri="{FF2B5EF4-FFF2-40B4-BE49-F238E27FC236}">
                <a16:creationId xmlns:a16="http://schemas.microsoft.com/office/drawing/2014/main" id="{54926B73-0CDF-43A6-A3EC-AA6F028AF27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sp>
        <p:nvSpPr>
          <p:cNvPr id="3" name="Explosion: 14 Points 2">
            <a:extLst>
              <a:ext uri="{FF2B5EF4-FFF2-40B4-BE49-F238E27FC236}">
                <a16:creationId xmlns:a16="http://schemas.microsoft.com/office/drawing/2014/main" id="{5005A866-1CF5-48FE-82FA-424B78017A5B}"/>
              </a:ext>
            </a:extLst>
          </p:cNvPr>
          <p:cNvSpPr/>
          <p:nvPr/>
        </p:nvSpPr>
        <p:spPr>
          <a:xfrm rot="2918289">
            <a:off x="3642568" y="1854459"/>
            <a:ext cx="1676400" cy="1305279"/>
          </a:xfrm>
          <a:prstGeom prst="irregularSeal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FBE642D-53B8-4866-B6ED-3CC98EA88986}"/>
              </a:ext>
            </a:extLst>
          </p:cNvPr>
          <p:cNvSpPr txBox="1"/>
          <p:nvPr/>
        </p:nvSpPr>
        <p:spPr>
          <a:xfrm rot="1745596">
            <a:off x="3823945" y="2424807"/>
            <a:ext cx="1676400" cy="369332"/>
          </a:xfrm>
          <a:prstGeom prst="rect">
            <a:avLst/>
          </a:prstGeom>
          <a:noFill/>
        </p:spPr>
        <p:txBody>
          <a:bodyPr wrap="square" rtlCol="0">
            <a:spAutoFit/>
          </a:bodyPr>
          <a:lstStyle/>
          <a:p>
            <a:r>
              <a:rPr lang="en-US" b="1" dirty="0"/>
              <a:t>24/7/365</a:t>
            </a:r>
          </a:p>
        </p:txBody>
      </p:sp>
    </p:spTree>
    <p:extLst>
      <p:ext uri="{BB962C8B-B14F-4D97-AF65-F5344CB8AC3E}">
        <p14:creationId xmlns:p14="http://schemas.microsoft.com/office/powerpoint/2010/main" val="86757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Top)">
                                      <p:cBhvr>
                                        <p:cTn id="7" dur="1000"/>
                                        <p:tgtEl>
                                          <p:spTgt spid="20"/>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lide(fromLeft)">
                                      <p:cBhvr>
                                        <p:cTn id="10" dur="1000"/>
                                        <p:tgtEl>
                                          <p:spTgt spid="19"/>
                                        </p:tgtEl>
                                      </p:cBhvr>
                                    </p:animEffect>
                                  </p:childTnLst>
                                </p:cTn>
                              </p:par>
                              <p:par>
                                <p:cTn id="11" presetID="12" presetClass="entr" presetSubtype="2"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Right)">
                                      <p:cBhvr>
                                        <p:cTn id="13" dur="10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11922" y="5469409"/>
            <a:ext cx="3840273"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2" name="Group 65"/>
          <p:cNvGrpSpPr/>
          <p:nvPr/>
        </p:nvGrpSpPr>
        <p:grpSpPr>
          <a:xfrm>
            <a:off x="5105401" y="0"/>
            <a:ext cx="4038602" cy="229564"/>
            <a:chOff x="6072995" y="535098"/>
            <a:chExt cx="3071006" cy="143969"/>
          </a:xfrm>
        </p:grpSpPr>
        <p:sp>
          <p:nvSpPr>
            <p:cNvPr id="29" name="Rectangle 28"/>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0" name="Rectangle 29"/>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1" name="Rectangle 30"/>
          <p:cNvSpPr/>
          <p:nvPr/>
        </p:nvSpPr>
        <p:spPr>
          <a:xfrm>
            <a:off x="5105401" y="224778"/>
            <a:ext cx="4038600"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4725984" y="305767"/>
            <a:ext cx="4113216" cy="830997"/>
          </a:xfrm>
          <a:prstGeom prst="rect">
            <a:avLst/>
          </a:prstGeom>
          <a:noFill/>
        </p:spPr>
        <p:txBody>
          <a:bodyPr wrap="square" rtlCol="0">
            <a:spAutoFit/>
          </a:bodyPr>
          <a:lstStyle/>
          <a:p>
            <a:pPr algn="r"/>
            <a:r>
              <a:rPr lang="en-US" sz="2800" b="1" dirty="0">
                <a:solidFill>
                  <a:schemeClr val="lt1"/>
                </a:solidFill>
                <a:latin typeface="Eurostile" pitchFamily="34" charset="0"/>
              </a:rPr>
              <a:t>MISSION</a:t>
            </a:r>
            <a:r>
              <a:rPr lang="en-US" sz="2800" dirty="0">
                <a:solidFill>
                  <a:schemeClr val="lt1"/>
                </a:solidFill>
                <a:latin typeface="Eurostile" pitchFamily="34" charset="0"/>
              </a:rPr>
              <a:t> </a:t>
            </a:r>
            <a:r>
              <a:rPr lang="en-US" sz="1600" dirty="0">
                <a:solidFill>
                  <a:schemeClr val="lt1"/>
                </a:solidFill>
                <a:latin typeface="Eurostile" pitchFamily="34" charset="0"/>
              </a:rPr>
              <a:t>AND</a:t>
            </a:r>
            <a:r>
              <a:rPr lang="en-US" sz="2400" dirty="0">
                <a:solidFill>
                  <a:schemeClr val="lt1"/>
                </a:solidFill>
                <a:latin typeface="Eurostile" pitchFamily="34" charset="0"/>
              </a:rPr>
              <a:t> </a:t>
            </a:r>
            <a:r>
              <a:rPr lang="en-US" sz="2800" b="1" dirty="0">
                <a:solidFill>
                  <a:schemeClr val="lt1"/>
                </a:solidFill>
                <a:latin typeface="Eurostile" pitchFamily="34" charset="0"/>
              </a:rPr>
              <a:t>GOALS</a:t>
            </a:r>
            <a:endParaRPr lang="en-US" sz="2400" b="1" dirty="0">
              <a:solidFill>
                <a:schemeClr val="lt1"/>
              </a:solidFill>
              <a:latin typeface="Eurostile" pitchFamily="34" charset="0"/>
            </a:endParaRPr>
          </a:p>
          <a:p>
            <a:pPr algn="r"/>
            <a:r>
              <a:rPr lang="en-US" sz="2000" dirty="0">
                <a:solidFill>
                  <a:schemeClr val="lt1"/>
                </a:solidFill>
                <a:latin typeface="Eurostile" pitchFamily="34" charset="0"/>
              </a:rPr>
              <a:t>Nebraska811</a:t>
            </a:r>
            <a:endParaRPr lang="en-US" sz="2000" dirty="0">
              <a:solidFill>
                <a:srgbClr val="D62930"/>
              </a:solidFill>
              <a:latin typeface="Eurostile" pitchFamily="34" charset="0"/>
            </a:endParaRPr>
          </a:p>
        </p:txBody>
      </p:sp>
      <p:grpSp>
        <p:nvGrpSpPr>
          <p:cNvPr id="3" name="Group 32"/>
          <p:cNvGrpSpPr/>
          <p:nvPr/>
        </p:nvGrpSpPr>
        <p:grpSpPr>
          <a:xfrm>
            <a:off x="3979974" y="2810876"/>
            <a:ext cx="4336895" cy="845066"/>
            <a:chOff x="4807105" y="3578812"/>
            <a:chExt cx="4336895" cy="845066"/>
          </a:xfrm>
        </p:grpSpPr>
        <p:sp>
          <p:nvSpPr>
            <p:cNvPr id="34" name="Rectangle 33"/>
            <p:cNvSpPr/>
            <p:nvPr/>
          </p:nvSpPr>
          <p:spPr>
            <a:xfrm>
              <a:off x="4807105" y="3578812"/>
              <a:ext cx="4336895" cy="84506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p:cNvSpPr/>
            <p:nvPr/>
          </p:nvSpPr>
          <p:spPr>
            <a:xfrm>
              <a:off x="4915053" y="3650547"/>
              <a:ext cx="3898747" cy="707886"/>
            </a:xfrm>
            <a:prstGeom prst="rect">
              <a:avLst/>
            </a:prstGeom>
          </p:spPr>
          <p:txBody>
            <a:bodyPr wrap="square">
              <a:spAutoFit/>
            </a:bodyPr>
            <a:lstStyle/>
            <a:p>
              <a:r>
                <a:rPr lang="en-US" sz="2000" dirty="0">
                  <a:solidFill>
                    <a:srgbClr val="FFFFFF"/>
                  </a:solidFill>
                  <a:latin typeface="Eurostile"/>
                  <a:cs typeface="Eurostile"/>
                </a:rPr>
                <a:t>Protecting the general public and the environment</a:t>
              </a:r>
            </a:p>
          </p:txBody>
        </p:sp>
      </p:grpSp>
      <p:grpSp>
        <p:nvGrpSpPr>
          <p:cNvPr id="4" name="Group 35"/>
          <p:cNvGrpSpPr/>
          <p:nvPr/>
        </p:nvGrpSpPr>
        <p:grpSpPr>
          <a:xfrm>
            <a:off x="3979975" y="3795642"/>
            <a:ext cx="4336894" cy="449877"/>
            <a:chOff x="4807106" y="4563578"/>
            <a:chExt cx="3632200" cy="449877"/>
          </a:xfrm>
        </p:grpSpPr>
        <p:sp>
          <p:nvSpPr>
            <p:cNvPr id="37" name="Rectangle 36"/>
            <p:cNvSpPr/>
            <p:nvPr/>
          </p:nvSpPr>
          <p:spPr>
            <a:xfrm>
              <a:off x="4807106" y="4563578"/>
              <a:ext cx="3632200" cy="4445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8" name="TextBox 37"/>
            <p:cNvSpPr txBox="1"/>
            <p:nvPr/>
          </p:nvSpPr>
          <p:spPr>
            <a:xfrm>
              <a:off x="4915053" y="4582568"/>
              <a:ext cx="2667000" cy="430887"/>
            </a:xfrm>
            <a:prstGeom prst="rect">
              <a:avLst/>
            </a:prstGeom>
            <a:noFill/>
          </p:spPr>
          <p:txBody>
            <a:bodyPr wrap="square" rtlCol="0">
              <a:spAutoFit/>
            </a:bodyPr>
            <a:lstStyle/>
            <a:p>
              <a:r>
                <a:rPr lang="en-US" sz="2200" dirty="0">
                  <a:solidFill>
                    <a:srgbClr val="FFFFFF"/>
                  </a:solidFill>
                  <a:latin typeface="Eurostile"/>
                  <a:cs typeface="Eurostile"/>
                </a:rPr>
                <a:t>DAMAGE PREVENTION</a:t>
              </a:r>
            </a:p>
          </p:txBody>
        </p:sp>
      </p:grpSp>
      <p:grpSp>
        <p:nvGrpSpPr>
          <p:cNvPr id="5" name="Group 38"/>
          <p:cNvGrpSpPr/>
          <p:nvPr/>
        </p:nvGrpSpPr>
        <p:grpSpPr>
          <a:xfrm>
            <a:off x="3979974" y="4240141"/>
            <a:ext cx="4336895" cy="793581"/>
            <a:chOff x="4807105" y="5008077"/>
            <a:chExt cx="4336895" cy="793581"/>
          </a:xfrm>
        </p:grpSpPr>
        <p:sp>
          <p:nvSpPr>
            <p:cNvPr id="40" name="Rectangle 39"/>
            <p:cNvSpPr/>
            <p:nvPr/>
          </p:nvSpPr>
          <p:spPr>
            <a:xfrm>
              <a:off x="4807105" y="5008077"/>
              <a:ext cx="4336895" cy="79358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4915053" y="5041713"/>
              <a:ext cx="4203546" cy="400110"/>
            </a:xfrm>
            <a:prstGeom prst="rect">
              <a:avLst/>
            </a:prstGeom>
          </p:spPr>
          <p:txBody>
            <a:bodyPr wrap="square">
              <a:spAutoFit/>
            </a:bodyPr>
            <a:lstStyle/>
            <a:p>
              <a:r>
                <a:rPr lang="en-US" sz="2000" dirty="0">
                  <a:solidFill>
                    <a:srgbClr val="FFFFFF"/>
                  </a:solidFill>
                  <a:latin typeface="Eurostile"/>
                  <a:cs typeface="Eurostile"/>
                </a:rPr>
                <a:t>Protecting the underground facilities</a:t>
              </a:r>
            </a:p>
          </p:txBody>
        </p:sp>
      </p:grpSp>
      <p:grpSp>
        <p:nvGrpSpPr>
          <p:cNvPr id="6" name="Group 41"/>
          <p:cNvGrpSpPr/>
          <p:nvPr/>
        </p:nvGrpSpPr>
        <p:grpSpPr>
          <a:xfrm>
            <a:off x="3979974" y="2391776"/>
            <a:ext cx="4336895" cy="449877"/>
            <a:chOff x="4807106" y="3159712"/>
            <a:chExt cx="3632200" cy="449877"/>
          </a:xfrm>
        </p:grpSpPr>
        <p:sp>
          <p:nvSpPr>
            <p:cNvPr id="43" name="Rectangle 42"/>
            <p:cNvSpPr/>
            <p:nvPr/>
          </p:nvSpPr>
          <p:spPr>
            <a:xfrm>
              <a:off x="4807106" y="3159712"/>
              <a:ext cx="3632200" cy="4445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4" name="TextBox 43"/>
            <p:cNvSpPr txBox="1"/>
            <p:nvPr/>
          </p:nvSpPr>
          <p:spPr>
            <a:xfrm>
              <a:off x="4915053" y="3178702"/>
              <a:ext cx="2667000" cy="430887"/>
            </a:xfrm>
            <a:prstGeom prst="rect">
              <a:avLst/>
            </a:prstGeom>
            <a:noFill/>
          </p:spPr>
          <p:txBody>
            <a:bodyPr wrap="square" rtlCol="0">
              <a:spAutoFit/>
            </a:bodyPr>
            <a:lstStyle/>
            <a:p>
              <a:r>
                <a:rPr lang="en-US" sz="2200" dirty="0">
                  <a:solidFill>
                    <a:srgbClr val="FFFFFF"/>
                  </a:solidFill>
                  <a:latin typeface="Eurostile"/>
                  <a:cs typeface="Eurostile"/>
                </a:rPr>
                <a:t>SAFE DIGGING</a:t>
              </a:r>
            </a:p>
          </p:txBody>
        </p:sp>
      </p:grpSp>
      <p:pic>
        <p:nvPicPr>
          <p:cNvPr id="26" name="Picture 5" descr="lines graphic"/>
          <p:cNvPicPr>
            <a:picLocks noChangeAspect="1" noChangeArrowheads="1"/>
          </p:cNvPicPr>
          <p:nvPr/>
        </p:nvPicPr>
        <p:blipFill>
          <a:blip r:embed="rId2" cstate="print"/>
          <a:srcRect/>
          <a:stretch>
            <a:fillRect/>
          </a:stretch>
        </p:blipFill>
        <p:spPr bwMode="auto">
          <a:xfrm>
            <a:off x="762000" y="5753100"/>
            <a:ext cx="7429500" cy="1104900"/>
          </a:xfrm>
          <a:prstGeom prst="rect">
            <a:avLst/>
          </a:prstGeom>
          <a:noFill/>
        </p:spPr>
      </p:pic>
      <p:pic>
        <p:nvPicPr>
          <p:cNvPr id="8" name="Picture 7">
            <a:extLst>
              <a:ext uri="{FF2B5EF4-FFF2-40B4-BE49-F238E27FC236}">
                <a16:creationId xmlns:a16="http://schemas.microsoft.com/office/drawing/2014/main" id="{45044980-8834-4842-93C2-41BEA558A731}"/>
              </a:ext>
            </a:extLst>
          </p:cNvPr>
          <p:cNvPicPr>
            <a:picLocks noChangeAspect="1"/>
          </p:cNvPicPr>
          <p:nvPr/>
        </p:nvPicPr>
        <p:blipFill>
          <a:blip r:embed="rId3"/>
          <a:stretch>
            <a:fillRect/>
          </a:stretch>
        </p:blipFill>
        <p:spPr>
          <a:xfrm>
            <a:off x="23846" y="1704575"/>
            <a:ext cx="3816427" cy="3785944"/>
          </a:xfrm>
          <a:prstGeom prst="rect">
            <a:avLst/>
          </a:prstGeom>
        </p:spPr>
      </p:pic>
      <p:pic>
        <p:nvPicPr>
          <p:cNvPr id="27" name="Picture 26">
            <a:extLst>
              <a:ext uri="{FF2B5EF4-FFF2-40B4-BE49-F238E27FC236}">
                <a16:creationId xmlns:a16="http://schemas.microsoft.com/office/drawing/2014/main" id="{14C23EB1-4F32-4390-840C-24F5A217864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spTree>
    <p:extLst>
      <p:ext uri="{BB962C8B-B14F-4D97-AF65-F5344CB8AC3E}">
        <p14:creationId xmlns:p14="http://schemas.microsoft.com/office/powerpoint/2010/main" val="350698511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5022" y="1676148"/>
            <a:ext cx="4881625" cy="5131977"/>
          </a:xfrm>
          <a:prstGeom prst="rect">
            <a:avLst/>
          </a:prstGeom>
          <a:gradFill flip="none" rotWithShape="1">
            <a:gsLst>
              <a:gs pos="0">
                <a:schemeClr val="tx1">
                  <a:lumMod val="0"/>
                </a:schemeClr>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nvGrpSpPr>
          <p:cNvPr id="25" name="Group 65"/>
          <p:cNvGrpSpPr/>
          <p:nvPr/>
        </p:nvGrpSpPr>
        <p:grpSpPr>
          <a:xfrm>
            <a:off x="5477935" y="0"/>
            <a:ext cx="3666069" cy="229564"/>
            <a:chOff x="6072995" y="535098"/>
            <a:chExt cx="3071006" cy="143969"/>
          </a:xfrm>
        </p:grpSpPr>
        <p:sp>
          <p:nvSpPr>
            <p:cNvPr id="26" name="Rectangle 25"/>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en-US" dirty="0">
                <a:solidFill>
                  <a:prstClr val="black"/>
                </a:solidFill>
                <a:latin typeface="Calibri"/>
              </a:endParaRPr>
            </a:p>
          </p:txBody>
        </p:sp>
        <p:sp>
          <p:nvSpPr>
            <p:cNvPr id="27" name="Rectangle 26"/>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sp>
        <p:nvSpPr>
          <p:cNvPr id="31" name="Rectangle 30"/>
          <p:cNvSpPr/>
          <p:nvPr/>
        </p:nvSpPr>
        <p:spPr>
          <a:xfrm>
            <a:off x="3435791" y="305769"/>
            <a:ext cx="5718412" cy="66746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35" name="TextBox 34"/>
          <p:cNvSpPr txBox="1"/>
          <p:nvPr/>
        </p:nvSpPr>
        <p:spPr>
          <a:xfrm>
            <a:off x="3425589" y="305767"/>
            <a:ext cx="5693012" cy="523220"/>
          </a:xfrm>
          <a:prstGeom prst="rect">
            <a:avLst/>
          </a:prstGeom>
          <a:noFill/>
        </p:spPr>
        <p:txBody>
          <a:bodyPr wrap="square" rtlCol="0">
            <a:spAutoFit/>
          </a:bodyPr>
          <a:lstStyle/>
          <a:p>
            <a:pPr algn="r">
              <a:defRPr/>
            </a:pPr>
            <a:r>
              <a:rPr lang="en-US" sz="2800" dirty="0">
                <a:solidFill>
                  <a:prstClr val="white"/>
                </a:solidFill>
                <a:latin typeface="Eurostile" pitchFamily="34" charset="0"/>
              </a:rPr>
              <a:t>ITIC </a:t>
            </a:r>
            <a:r>
              <a:rPr lang="en-US" sz="2800" dirty="0" err="1">
                <a:solidFill>
                  <a:prstClr val="white"/>
                </a:solidFill>
                <a:latin typeface="Eurostile" pitchFamily="34" charset="0"/>
              </a:rPr>
              <a:t>Nxt</a:t>
            </a:r>
            <a:r>
              <a:rPr lang="en-US" sz="2800" dirty="0">
                <a:solidFill>
                  <a:prstClr val="white"/>
                </a:solidFill>
                <a:latin typeface="Eurostile" pitchFamily="34" charset="0"/>
              </a:rPr>
              <a:t> is HERE!</a:t>
            </a:r>
            <a:endParaRPr lang="en-US" sz="2800" dirty="0">
              <a:solidFill>
                <a:srgbClr val="D62930"/>
              </a:solidFill>
              <a:latin typeface="Eurostile" pitchFamily="34" charset="0"/>
            </a:endParaRPr>
          </a:p>
        </p:txBody>
      </p:sp>
      <p:sp>
        <p:nvSpPr>
          <p:cNvPr id="36" name="Rectangle 35"/>
          <p:cNvSpPr/>
          <p:nvPr/>
        </p:nvSpPr>
        <p:spPr>
          <a:xfrm>
            <a:off x="-1001253" y="987555"/>
            <a:ext cx="4426842" cy="23047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n-US" b="1" dirty="0">
                <a:solidFill>
                  <a:prstClr val="black"/>
                </a:solidFill>
                <a:latin typeface="Calibri"/>
              </a:rPr>
              <a:t>EXCITING NEW FEATURES</a:t>
            </a:r>
          </a:p>
        </p:txBody>
      </p:sp>
      <p:sp>
        <p:nvSpPr>
          <p:cNvPr id="14" name="Rectangle 13">
            <a:extLst>
              <a:ext uri="{FF2B5EF4-FFF2-40B4-BE49-F238E27FC236}">
                <a16:creationId xmlns:a16="http://schemas.microsoft.com/office/drawing/2014/main" id="{70D7190F-94C6-40A4-86F7-1F4B205A816F}"/>
              </a:ext>
            </a:extLst>
          </p:cNvPr>
          <p:cNvSpPr/>
          <p:nvPr/>
        </p:nvSpPr>
        <p:spPr>
          <a:xfrm>
            <a:off x="-11723" y="1242633"/>
            <a:ext cx="8939254" cy="4722778"/>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latin typeface="Calibri"/>
            </a:endParaRPr>
          </a:p>
        </p:txBody>
      </p:sp>
      <p:sp>
        <p:nvSpPr>
          <p:cNvPr id="16" name="Rectangle 15">
            <a:extLst>
              <a:ext uri="{FF2B5EF4-FFF2-40B4-BE49-F238E27FC236}">
                <a16:creationId xmlns:a16="http://schemas.microsoft.com/office/drawing/2014/main" id="{BBE9DB9D-42D8-4E67-B72B-E0C221910D8C}"/>
              </a:ext>
            </a:extLst>
          </p:cNvPr>
          <p:cNvSpPr/>
          <p:nvPr/>
        </p:nvSpPr>
        <p:spPr>
          <a:xfrm>
            <a:off x="-510082" y="976590"/>
            <a:ext cx="5693011" cy="3477875"/>
          </a:xfrm>
          <a:prstGeom prst="rect">
            <a:avLst/>
          </a:prstGeom>
        </p:spPr>
        <p:txBody>
          <a:bodyPr wrap="square">
            <a:spAutoFit/>
          </a:bodyPr>
          <a:lstStyle/>
          <a:p>
            <a:pPr>
              <a:defRPr/>
            </a:pPr>
            <a:r>
              <a:rPr lang="en-US" sz="2000" kern="0" dirty="0">
                <a:solidFill>
                  <a:srgbClr val="FFFF00"/>
                </a:solidFill>
                <a:latin typeface="Eurostile"/>
                <a:cs typeface="Eurostile"/>
              </a:rPr>
              <a:t>		</a:t>
            </a:r>
            <a:endParaRPr lang="en-US" sz="2000" b="1" kern="0" dirty="0">
              <a:solidFill>
                <a:srgbClr val="FFFF00"/>
              </a:solidFill>
              <a:latin typeface="Eurostile"/>
              <a:cs typeface="Eurostile"/>
            </a:endParaRPr>
          </a:p>
          <a:p>
            <a:pPr marL="800100" lvl="1" indent="-342900">
              <a:buFont typeface="Arial" pitchFamily="34" charset="0"/>
              <a:buChar char="•"/>
              <a:defRPr/>
            </a:pPr>
            <a:r>
              <a:rPr lang="en-US" sz="2000" kern="0" dirty="0">
                <a:solidFill>
                  <a:srgbClr val="FFFFFF"/>
                </a:solidFill>
                <a:latin typeface="Eurostile"/>
                <a:cs typeface="Eurostile"/>
              </a:rPr>
              <a:t>Multiple NEW map tools</a:t>
            </a:r>
          </a:p>
          <a:p>
            <a:pPr marL="800100" lvl="1" indent="-342900">
              <a:buFont typeface="Arial" pitchFamily="34" charset="0"/>
              <a:buChar char="•"/>
              <a:defRPr/>
            </a:pPr>
            <a:r>
              <a:rPr lang="en-US" sz="2000" kern="0" dirty="0">
                <a:solidFill>
                  <a:srgbClr val="FFFFFF"/>
                </a:solidFill>
                <a:latin typeface="Eurostile"/>
                <a:cs typeface="Eurostile"/>
              </a:rPr>
              <a:t>System generated locate instructions</a:t>
            </a:r>
          </a:p>
          <a:p>
            <a:pPr marL="800100" lvl="1" indent="-342900">
              <a:buFont typeface="Arial" pitchFamily="34" charset="0"/>
              <a:buChar char="•"/>
              <a:defRPr/>
            </a:pPr>
            <a:r>
              <a:rPr lang="en-US" sz="2000" kern="0" dirty="0">
                <a:solidFill>
                  <a:srgbClr val="FFFFFF"/>
                </a:solidFill>
                <a:latin typeface="Eurostile"/>
                <a:cs typeface="Eurostile"/>
              </a:rPr>
              <a:t>Create Multiple tickets in one session</a:t>
            </a:r>
          </a:p>
          <a:p>
            <a:pPr marL="800100" lvl="1" indent="-342900">
              <a:buFont typeface="Arial" pitchFamily="34" charset="0"/>
              <a:buChar char="•"/>
              <a:defRPr/>
            </a:pPr>
            <a:r>
              <a:rPr lang="en-US" sz="2000" kern="0" dirty="0">
                <a:solidFill>
                  <a:srgbClr val="FFFFFF"/>
                </a:solidFill>
                <a:latin typeface="Eurostile"/>
                <a:cs typeface="Eurostile"/>
              </a:rPr>
              <a:t>Direct release</a:t>
            </a:r>
          </a:p>
          <a:p>
            <a:pPr marL="800100" lvl="1" indent="-342900">
              <a:buFont typeface="Arial" pitchFamily="34" charset="0"/>
              <a:buChar char="•"/>
              <a:defRPr/>
            </a:pPr>
            <a:r>
              <a:rPr lang="en-US" sz="2000" kern="0" dirty="0">
                <a:solidFill>
                  <a:srgbClr val="FFFFFF"/>
                </a:solidFill>
                <a:latin typeface="Eurostile"/>
                <a:cs typeface="Eurostile"/>
              </a:rPr>
              <a:t>Built in business rules</a:t>
            </a:r>
          </a:p>
          <a:p>
            <a:pPr marL="800100" lvl="1" indent="-342900">
              <a:buFont typeface="Arial" pitchFamily="34" charset="0"/>
              <a:buChar char="•"/>
              <a:defRPr/>
            </a:pPr>
            <a:r>
              <a:rPr lang="en-US" sz="2000" kern="0" dirty="0">
                <a:solidFill>
                  <a:srgbClr val="FFFFFF"/>
                </a:solidFill>
                <a:latin typeface="Eurostile"/>
                <a:cs typeface="Eurostile"/>
              </a:rPr>
              <a:t>Interactive video training</a:t>
            </a:r>
          </a:p>
          <a:p>
            <a:pPr marL="800100" lvl="1" indent="-342900">
              <a:buFont typeface="Arial" pitchFamily="34" charset="0"/>
              <a:buChar char="•"/>
              <a:defRPr/>
            </a:pPr>
            <a:r>
              <a:rPr lang="en-US" sz="2000" kern="0" dirty="0">
                <a:solidFill>
                  <a:srgbClr val="FFFFFF"/>
                </a:solidFill>
                <a:latin typeface="Eurostile"/>
                <a:cs typeface="Eurostile"/>
              </a:rPr>
              <a:t>Future tickets can be pended for release</a:t>
            </a:r>
          </a:p>
          <a:p>
            <a:pPr marL="800100" lvl="1" indent="-342900">
              <a:buFont typeface="Arial" pitchFamily="34" charset="0"/>
              <a:buChar char="•"/>
              <a:defRPr/>
            </a:pPr>
            <a:r>
              <a:rPr lang="en-US" sz="2000" kern="0" dirty="0">
                <a:solidFill>
                  <a:srgbClr val="FFFFFF"/>
                </a:solidFill>
                <a:latin typeface="Eurostile"/>
                <a:cs typeface="Eurostile"/>
              </a:rPr>
              <a:t>Emergency, Damage, Incorrect, Non-response tickets available online</a:t>
            </a:r>
          </a:p>
          <a:p>
            <a:pPr marL="800100" lvl="1" indent="-342900">
              <a:buFont typeface="Arial" pitchFamily="34" charset="0"/>
              <a:buChar char="•"/>
              <a:defRPr/>
            </a:pPr>
            <a:endParaRPr lang="en-US" sz="2000" kern="0" dirty="0">
              <a:solidFill>
                <a:srgbClr val="FFFFFF"/>
              </a:solidFill>
              <a:latin typeface="Eurostile"/>
              <a:cs typeface="Eurostile"/>
            </a:endParaRPr>
          </a:p>
        </p:txBody>
      </p:sp>
      <p:pic>
        <p:nvPicPr>
          <p:cNvPr id="17" name="Picture 16">
            <a:extLst>
              <a:ext uri="{FF2B5EF4-FFF2-40B4-BE49-F238E27FC236}">
                <a16:creationId xmlns:a16="http://schemas.microsoft.com/office/drawing/2014/main" id="{6B096FBD-9DC9-445A-9475-D9ACA80152E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pic>
        <p:nvPicPr>
          <p:cNvPr id="2" name="Picture 1">
            <a:extLst>
              <a:ext uri="{FF2B5EF4-FFF2-40B4-BE49-F238E27FC236}">
                <a16:creationId xmlns:a16="http://schemas.microsoft.com/office/drawing/2014/main" id="{C0B98F10-654A-4D6B-A5C0-D9EE2F80C661}"/>
              </a:ext>
            </a:extLst>
          </p:cNvPr>
          <p:cNvPicPr>
            <a:picLocks noChangeAspect="1"/>
          </p:cNvPicPr>
          <p:nvPr/>
        </p:nvPicPr>
        <p:blipFill>
          <a:blip r:embed="rId4"/>
          <a:stretch>
            <a:fillRect/>
          </a:stretch>
        </p:blipFill>
        <p:spPr>
          <a:xfrm>
            <a:off x="-114096" y="4110582"/>
            <a:ext cx="9144000" cy="3709657"/>
          </a:xfrm>
          <a:prstGeom prst="rect">
            <a:avLst/>
          </a:prstGeom>
        </p:spPr>
      </p:pic>
      <p:sp>
        <p:nvSpPr>
          <p:cNvPr id="15" name="Rectangle 14">
            <a:extLst>
              <a:ext uri="{FF2B5EF4-FFF2-40B4-BE49-F238E27FC236}">
                <a16:creationId xmlns:a16="http://schemas.microsoft.com/office/drawing/2014/main" id="{8AF4169A-6132-48C7-830A-DD790F9960C4}"/>
              </a:ext>
            </a:extLst>
          </p:cNvPr>
          <p:cNvSpPr/>
          <p:nvPr/>
        </p:nvSpPr>
        <p:spPr>
          <a:xfrm>
            <a:off x="4123161" y="973230"/>
            <a:ext cx="5236452" cy="2246769"/>
          </a:xfrm>
          <a:prstGeom prst="rect">
            <a:avLst/>
          </a:prstGeom>
        </p:spPr>
        <p:txBody>
          <a:bodyPr wrap="square">
            <a:spAutoFit/>
          </a:bodyPr>
          <a:lstStyle/>
          <a:p>
            <a:pPr>
              <a:defRPr/>
            </a:pPr>
            <a:r>
              <a:rPr lang="en-US" sz="2000" kern="0" dirty="0">
                <a:solidFill>
                  <a:srgbClr val="FFFF00"/>
                </a:solidFill>
                <a:latin typeface="Eurostile"/>
                <a:cs typeface="Eurostile"/>
              </a:rPr>
              <a:t>		</a:t>
            </a:r>
            <a:endParaRPr lang="en-US" sz="2000" b="1" kern="0" dirty="0">
              <a:solidFill>
                <a:srgbClr val="FFFF00"/>
              </a:solidFill>
              <a:latin typeface="Eurostile"/>
              <a:cs typeface="Eurostile"/>
            </a:endParaRPr>
          </a:p>
          <a:p>
            <a:pPr lvl="1">
              <a:defRPr/>
            </a:pPr>
            <a:r>
              <a:rPr lang="en-US" sz="2000" kern="0" dirty="0">
                <a:solidFill>
                  <a:srgbClr val="FFFFFF"/>
                </a:solidFill>
                <a:latin typeface="Eurostile"/>
                <a:cs typeface="Eurostile"/>
              </a:rPr>
              <a:t>Features retained from ITIC 2.0</a:t>
            </a:r>
          </a:p>
          <a:p>
            <a:pPr marL="800100" lvl="1" indent="-342900">
              <a:buFont typeface="Arial" pitchFamily="34" charset="0"/>
              <a:buChar char="•"/>
              <a:defRPr/>
            </a:pPr>
            <a:r>
              <a:rPr lang="en-US" sz="2000" kern="0" dirty="0">
                <a:solidFill>
                  <a:srgbClr val="FFFFFF"/>
                </a:solidFill>
                <a:latin typeface="Eurostile"/>
                <a:cs typeface="Eurostile"/>
              </a:rPr>
              <a:t>Multiple map sources</a:t>
            </a:r>
          </a:p>
          <a:p>
            <a:pPr marL="800100" lvl="1" indent="-342900">
              <a:buFont typeface="Arial" pitchFamily="34" charset="0"/>
              <a:buChar char="•"/>
              <a:defRPr/>
            </a:pPr>
            <a:r>
              <a:rPr lang="en-US" sz="2000" kern="0" dirty="0">
                <a:solidFill>
                  <a:srgbClr val="FFFFFF"/>
                </a:solidFill>
                <a:latin typeface="Eurostile"/>
                <a:cs typeface="Eurostile"/>
              </a:rPr>
              <a:t>Custom Templates for similar tickets</a:t>
            </a:r>
          </a:p>
          <a:p>
            <a:pPr marL="800100" lvl="1" indent="-342900">
              <a:buFont typeface="Arial" pitchFamily="34" charset="0"/>
              <a:buChar char="•"/>
              <a:defRPr/>
            </a:pPr>
            <a:r>
              <a:rPr lang="en-US" sz="2000" kern="0" dirty="0">
                <a:solidFill>
                  <a:srgbClr val="FFFFFF"/>
                </a:solidFill>
                <a:latin typeface="Eurostile"/>
                <a:cs typeface="Eurostile"/>
              </a:rPr>
              <a:t>Identify, Placemark, Measure</a:t>
            </a:r>
          </a:p>
          <a:p>
            <a:pPr marL="800100" lvl="1" indent="-342900">
              <a:buFont typeface="Arial" pitchFamily="34" charset="0"/>
              <a:buChar char="•"/>
              <a:defRPr/>
            </a:pPr>
            <a:r>
              <a:rPr lang="en-US" sz="2000" kern="0" dirty="0">
                <a:solidFill>
                  <a:srgbClr val="FFFFFF"/>
                </a:solidFill>
                <a:latin typeface="Eurostile"/>
                <a:cs typeface="Eurostile"/>
              </a:rPr>
              <a:t>Live Chat support</a:t>
            </a:r>
          </a:p>
          <a:p>
            <a:pPr marL="800100" lvl="1" indent="-342900">
              <a:buFont typeface="Arial" pitchFamily="34" charset="0"/>
              <a:buChar char="•"/>
              <a:defRPr/>
            </a:pPr>
            <a:endParaRPr lang="en-US" sz="2000" kern="0" dirty="0">
              <a:solidFill>
                <a:srgbClr val="FFFFFF"/>
              </a:solidFill>
              <a:latin typeface="Eurostile"/>
              <a:cs typeface="Eurostile"/>
            </a:endParaRPr>
          </a:p>
        </p:txBody>
      </p:sp>
      <p:pic>
        <p:nvPicPr>
          <p:cNvPr id="4" name="Picture 3">
            <a:extLst>
              <a:ext uri="{FF2B5EF4-FFF2-40B4-BE49-F238E27FC236}">
                <a16:creationId xmlns:a16="http://schemas.microsoft.com/office/drawing/2014/main" id="{8B8D46BF-4CE6-42B0-AC73-02894D140279}"/>
              </a:ext>
            </a:extLst>
          </p:cNvPr>
          <p:cNvPicPr>
            <a:picLocks noChangeAspect="1"/>
          </p:cNvPicPr>
          <p:nvPr/>
        </p:nvPicPr>
        <p:blipFill>
          <a:blip r:embed="rId5"/>
          <a:stretch>
            <a:fillRect/>
          </a:stretch>
        </p:blipFill>
        <p:spPr>
          <a:xfrm>
            <a:off x="7222321" y="2663998"/>
            <a:ext cx="1686160" cy="1390844"/>
          </a:xfrm>
          <a:prstGeom prst="rect">
            <a:avLst/>
          </a:prstGeom>
        </p:spPr>
      </p:pic>
    </p:spTree>
    <p:extLst>
      <p:ext uri="{BB962C8B-B14F-4D97-AF65-F5344CB8AC3E}">
        <p14:creationId xmlns:p14="http://schemas.microsoft.com/office/powerpoint/2010/main" val="3847270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46354" y="3113337"/>
            <a:ext cx="7760970" cy="3758313"/>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dirty="0">
              <a:solidFill>
                <a:prstClr val="white"/>
              </a:solidFill>
              <a:latin typeface="Calibri"/>
            </a:endParaRPr>
          </a:p>
        </p:txBody>
      </p:sp>
      <p:sp>
        <p:nvSpPr>
          <p:cNvPr id="15" name="Rectangle 14"/>
          <p:cNvSpPr/>
          <p:nvPr/>
        </p:nvSpPr>
        <p:spPr>
          <a:xfrm>
            <a:off x="2" y="2546705"/>
            <a:ext cx="8153396" cy="5666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dirty="0">
              <a:solidFill>
                <a:prstClr val="white"/>
              </a:solidFill>
              <a:latin typeface="Calibri"/>
            </a:endParaRPr>
          </a:p>
        </p:txBody>
      </p:sp>
      <p:sp>
        <p:nvSpPr>
          <p:cNvPr id="26" name="TextBox 25"/>
          <p:cNvSpPr txBox="1"/>
          <p:nvPr/>
        </p:nvSpPr>
        <p:spPr>
          <a:xfrm>
            <a:off x="-228600" y="2528023"/>
            <a:ext cx="8458200" cy="461665"/>
          </a:xfrm>
          <a:prstGeom prst="rect">
            <a:avLst/>
          </a:prstGeom>
          <a:noFill/>
        </p:spPr>
        <p:txBody>
          <a:bodyPr wrap="square" rtlCol="0">
            <a:spAutoFit/>
          </a:bodyPr>
          <a:lstStyle/>
          <a:p>
            <a:pPr marL="177800" defTabSz="457200">
              <a:defRPr/>
            </a:pPr>
            <a:r>
              <a:rPr lang="en-US" sz="2400" b="1" dirty="0">
                <a:solidFill>
                  <a:srgbClr val="FFFF00"/>
                </a:solidFill>
                <a:latin typeface="Eurostile"/>
                <a:cs typeface="Eurostile"/>
              </a:rPr>
              <a:t>ITIC</a:t>
            </a:r>
            <a:r>
              <a:rPr lang="en-US" sz="2400" b="1" dirty="0">
                <a:solidFill>
                  <a:prstClr val="white"/>
                </a:solidFill>
                <a:latin typeface="Eurostile"/>
                <a:cs typeface="Eurostile"/>
              </a:rPr>
              <a:t> (internet tickets) and </a:t>
            </a:r>
            <a:r>
              <a:rPr lang="en-US" sz="2400" b="1" dirty="0">
                <a:solidFill>
                  <a:srgbClr val="FFFF00"/>
                </a:solidFill>
                <a:latin typeface="Eurostile"/>
                <a:cs typeface="Eurostile"/>
              </a:rPr>
              <a:t>LTM</a:t>
            </a:r>
            <a:r>
              <a:rPr lang="en-US" sz="2400" b="1" dirty="0">
                <a:solidFill>
                  <a:prstClr val="white"/>
                </a:solidFill>
                <a:latin typeface="Eurostile"/>
                <a:cs typeface="Eurostile"/>
              </a:rPr>
              <a:t> -  Locator Ticket Management</a:t>
            </a:r>
          </a:p>
        </p:txBody>
      </p:sp>
      <p:grpSp>
        <p:nvGrpSpPr>
          <p:cNvPr id="3" name="Group 29"/>
          <p:cNvGrpSpPr/>
          <p:nvPr/>
        </p:nvGrpSpPr>
        <p:grpSpPr>
          <a:xfrm>
            <a:off x="2" y="2308057"/>
            <a:ext cx="8153398" cy="251348"/>
            <a:chOff x="0" y="2384257"/>
            <a:chExt cx="4715397" cy="251348"/>
          </a:xfrm>
        </p:grpSpPr>
        <p:sp>
          <p:nvSpPr>
            <p:cNvPr id="22" name="Rectangle 21"/>
            <p:cNvSpPr/>
            <p:nvPr/>
          </p:nvSpPr>
          <p:spPr>
            <a:xfrm>
              <a:off x="0" y="2523650"/>
              <a:ext cx="4715397" cy="111955"/>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dirty="0">
                <a:solidFill>
                  <a:prstClr val="white"/>
                </a:solidFill>
                <a:latin typeface="Calibri"/>
              </a:endParaRPr>
            </a:p>
          </p:txBody>
        </p:sp>
        <p:sp>
          <p:nvSpPr>
            <p:cNvPr id="27" name="Rectangle 26"/>
            <p:cNvSpPr/>
            <p:nvPr/>
          </p:nvSpPr>
          <p:spPr>
            <a:xfrm>
              <a:off x="0" y="2384257"/>
              <a:ext cx="4715396" cy="138659"/>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defRPr/>
              </a:pPr>
              <a:endParaRPr lang="en-US" dirty="0">
                <a:solidFill>
                  <a:prstClr val="black"/>
                </a:solidFill>
                <a:latin typeface="Calibri"/>
              </a:endParaRPr>
            </a:p>
          </p:txBody>
        </p:sp>
      </p:grpSp>
      <p:sp>
        <p:nvSpPr>
          <p:cNvPr id="12" name="Rectangle 11"/>
          <p:cNvSpPr/>
          <p:nvPr/>
        </p:nvSpPr>
        <p:spPr>
          <a:xfrm>
            <a:off x="2057400" y="2786347"/>
            <a:ext cx="6465880" cy="4339650"/>
          </a:xfrm>
          <a:prstGeom prst="rect">
            <a:avLst/>
          </a:prstGeom>
        </p:spPr>
        <p:txBody>
          <a:bodyPr wrap="square">
            <a:spAutoFit/>
          </a:bodyPr>
          <a:lstStyle/>
          <a:p>
            <a:pPr marL="635000" lvl="1" defTabSz="457200">
              <a:buFont typeface="Arial" pitchFamily="34" charset="0"/>
              <a:buChar char="•"/>
              <a:defRPr/>
            </a:pPr>
            <a:endParaRPr lang="en-US" sz="2800" b="1" dirty="0">
              <a:solidFill>
                <a:prstClr val="white"/>
              </a:solidFill>
              <a:latin typeface="Eurostile"/>
              <a:cs typeface="Eurostile"/>
            </a:endParaRPr>
          </a:p>
          <a:p>
            <a:pPr marL="635000" lvl="1" algn="ctr" defTabSz="457200">
              <a:defRPr/>
            </a:pPr>
            <a:endParaRPr lang="en-US" sz="2800" b="1" dirty="0">
              <a:solidFill>
                <a:srgbClr val="FFFF00"/>
              </a:solidFill>
              <a:latin typeface="Eurostile"/>
              <a:cs typeface="Eurostile"/>
            </a:endParaRPr>
          </a:p>
          <a:p>
            <a:pPr marL="635000" lvl="1" algn="ctr" defTabSz="457200">
              <a:defRPr/>
            </a:pPr>
            <a:r>
              <a:rPr lang="en-US" sz="3200" b="1" dirty="0">
                <a:solidFill>
                  <a:srgbClr val="FFFF00"/>
                </a:solidFill>
                <a:latin typeface="Eurostile"/>
                <a:cs typeface="Eurostile"/>
              </a:rPr>
              <a:t>ONLINE INTERACTIVE TRAINING TOOLS</a:t>
            </a:r>
          </a:p>
          <a:p>
            <a:pPr marL="920750" lvl="1" indent="-285750" defTabSz="457200">
              <a:buFont typeface="Arial" panose="020B0604020202020204" pitchFamily="34" charset="0"/>
              <a:buChar char="•"/>
              <a:defRPr/>
            </a:pPr>
            <a:endParaRPr lang="en-US" b="1" dirty="0">
              <a:solidFill>
                <a:prstClr val="white"/>
              </a:solidFill>
              <a:latin typeface="Eurostile"/>
              <a:cs typeface="Eurostile"/>
            </a:endParaRPr>
          </a:p>
          <a:p>
            <a:pPr marL="920750" lvl="1" indent="-285750" defTabSz="457200">
              <a:buFont typeface="Arial" panose="020B0604020202020204" pitchFamily="34" charset="0"/>
              <a:buChar char="•"/>
              <a:defRPr/>
            </a:pPr>
            <a:r>
              <a:rPr lang="en-US" b="1" dirty="0">
                <a:solidFill>
                  <a:prstClr val="white"/>
                </a:solidFill>
                <a:latin typeface="Eurostile"/>
                <a:cs typeface="Eurostile"/>
              </a:rPr>
              <a:t>Train at your own pace</a:t>
            </a:r>
          </a:p>
          <a:p>
            <a:pPr marL="920750" lvl="1" indent="-285750" defTabSz="457200">
              <a:buFont typeface="Arial" panose="020B0604020202020204" pitchFamily="34" charset="0"/>
              <a:buChar char="•"/>
              <a:defRPr/>
            </a:pPr>
            <a:r>
              <a:rPr lang="en-US" b="1" dirty="0">
                <a:solidFill>
                  <a:prstClr val="white"/>
                </a:solidFill>
                <a:latin typeface="Eurostile"/>
                <a:cs typeface="Eurostile"/>
              </a:rPr>
              <a:t>Repeat the instructions as many times as necessary</a:t>
            </a:r>
          </a:p>
          <a:p>
            <a:pPr marL="920750" lvl="1" indent="-285750" defTabSz="457200">
              <a:buFont typeface="Arial" panose="020B0604020202020204" pitchFamily="34" charset="0"/>
              <a:buChar char="•"/>
              <a:defRPr/>
            </a:pPr>
            <a:r>
              <a:rPr lang="en-US" b="1" dirty="0">
                <a:solidFill>
                  <a:prstClr val="white"/>
                </a:solidFill>
                <a:latin typeface="Eurostile"/>
                <a:cs typeface="Eurostile"/>
              </a:rPr>
              <a:t>Go live when you are ready</a:t>
            </a:r>
            <a:endParaRPr lang="en-US" b="1" dirty="0">
              <a:solidFill>
                <a:schemeClr val="bg1"/>
              </a:solidFill>
              <a:latin typeface="Eurostile"/>
              <a:cs typeface="Eurostile"/>
            </a:endParaRPr>
          </a:p>
          <a:p>
            <a:pPr marL="635000" lvl="1" algn="ctr" defTabSz="457200">
              <a:defRPr/>
            </a:pPr>
            <a:endParaRPr lang="en-US" b="1" dirty="0">
              <a:solidFill>
                <a:schemeClr val="bg1"/>
              </a:solidFill>
              <a:latin typeface="Eurostile"/>
              <a:cs typeface="Eurostile"/>
            </a:endParaRPr>
          </a:p>
          <a:p>
            <a:pPr algn="ctr"/>
            <a:r>
              <a:rPr lang="en-US" dirty="0">
                <a:solidFill>
                  <a:srgbClr val="FFFF00"/>
                </a:solidFill>
              </a:rPr>
              <a:t>Visit to </a:t>
            </a:r>
            <a:r>
              <a:rPr lang="en-US" dirty="0">
                <a:solidFill>
                  <a:srgbClr val="002060"/>
                </a:solidFill>
                <a:hlinkClick r:id="rId3">
                  <a:extLst>
                    <a:ext uri="{A12FA001-AC4F-418D-AE19-62706E023703}">
                      <ahyp:hlinkClr xmlns:ahyp="http://schemas.microsoft.com/office/drawing/2018/hyperlinkcolor" val="tx"/>
                    </a:ext>
                  </a:extLst>
                </a:hlinkClick>
              </a:rPr>
              <a:t>www.ne1call.com</a:t>
            </a:r>
            <a:r>
              <a:rPr lang="en-US" dirty="0">
                <a:solidFill>
                  <a:srgbClr val="002060"/>
                </a:solidFill>
              </a:rPr>
              <a:t> </a:t>
            </a:r>
            <a:r>
              <a:rPr lang="en-US" dirty="0">
                <a:solidFill>
                  <a:srgbClr val="FFFF00"/>
                </a:solidFill>
              </a:rPr>
              <a:t>for the interactive training links</a:t>
            </a:r>
          </a:p>
          <a:p>
            <a:pPr marL="635000" lvl="1" defTabSz="457200">
              <a:buFont typeface="Arial" pitchFamily="34" charset="0"/>
              <a:buChar char="•"/>
              <a:defRPr/>
            </a:pPr>
            <a:endParaRPr lang="en-US" sz="2400" dirty="0">
              <a:solidFill>
                <a:srgbClr val="FFFFFF"/>
              </a:solidFill>
              <a:latin typeface="Eurostile"/>
              <a:cs typeface="Eurostile"/>
            </a:endParaRPr>
          </a:p>
          <a:p>
            <a:pPr marL="177800" defTabSz="457200">
              <a:defRPr/>
            </a:pPr>
            <a:r>
              <a:rPr lang="en-US" sz="2400" dirty="0">
                <a:solidFill>
                  <a:srgbClr val="FFFFFF"/>
                </a:solidFill>
                <a:latin typeface="Eurostile"/>
                <a:cs typeface="Eurostile"/>
              </a:rPr>
              <a:t>	</a:t>
            </a:r>
          </a:p>
        </p:txBody>
      </p:sp>
      <p:pic>
        <p:nvPicPr>
          <p:cNvPr id="10" name="Picture 9">
            <a:extLst>
              <a:ext uri="{FF2B5EF4-FFF2-40B4-BE49-F238E27FC236}">
                <a16:creationId xmlns:a16="http://schemas.microsoft.com/office/drawing/2014/main" id="{20E89A72-67B6-402D-8017-215BD42E168D}"/>
              </a:ext>
            </a:extLst>
          </p:cNvPr>
          <p:cNvPicPr>
            <a:picLocks noChangeAspect="1"/>
          </p:cNvPicPr>
          <p:nvPr/>
        </p:nvPicPr>
        <p:blipFill rotWithShape="1">
          <a:blip r:embed="rId4"/>
          <a:srcRect l="73385" t="-1" r="1889" b="48454"/>
          <a:stretch/>
        </p:blipFill>
        <p:spPr>
          <a:xfrm>
            <a:off x="6776494" y="0"/>
            <a:ext cx="2367506" cy="1146303"/>
          </a:xfrm>
          <a:prstGeom prst="rect">
            <a:avLst/>
          </a:prstGeom>
        </p:spPr>
      </p:pic>
      <p:pic>
        <p:nvPicPr>
          <p:cNvPr id="11" name="Picture 10">
            <a:extLst>
              <a:ext uri="{FF2B5EF4-FFF2-40B4-BE49-F238E27FC236}">
                <a16:creationId xmlns:a16="http://schemas.microsoft.com/office/drawing/2014/main" id="{933431A8-9E62-4776-A053-3C7CA7DDEEC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pic>
        <p:nvPicPr>
          <p:cNvPr id="13" name="Picture 12" descr="iticLOGO.tif">
            <a:extLst>
              <a:ext uri="{FF2B5EF4-FFF2-40B4-BE49-F238E27FC236}">
                <a16:creationId xmlns:a16="http://schemas.microsoft.com/office/drawing/2014/main" id="{FFD04E50-EE75-4306-AE00-9892ADD1B353}"/>
              </a:ext>
            </a:extLst>
          </p:cNvPr>
          <p:cNvPicPr>
            <a:picLocks noChangeAspect="1"/>
          </p:cNvPicPr>
          <p:nvPr/>
        </p:nvPicPr>
        <p:blipFill>
          <a:blip r:embed="rId6"/>
          <a:stretch>
            <a:fillRect/>
          </a:stretch>
        </p:blipFill>
        <p:spPr>
          <a:xfrm>
            <a:off x="4076700" y="755605"/>
            <a:ext cx="1918473" cy="1362912"/>
          </a:xfrm>
          <a:prstGeom prst="rect">
            <a:avLst/>
          </a:prstGeom>
        </p:spPr>
      </p:pic>
    </p:spTree>
    <p:extLst>
      <p:ext uri="{BB962C8B-B14F-4D97-AF65-F5344CB8AC3E}">
        <p14:creationId xmlns:p14="http://schemas.microsoft.com/office/powerpoint/2010/main" val="20282188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lide(fromLeft)">
                                      <p:cBhvr>
                                        <p:cTn id="7" dur="500"/>
                                        <p:tgtEl>
                                          <p:spTgt spid="1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Bottom)">
                                      <p:cBhvr>
                                        <p:cTn id="11" dur="1000"/>
                                        <p:tgtEl>
                                          <p:spTgt spid="3"/>
                                        </p:tgtEl>
                                      </p:cBhvr>
                                    </p:animEffect>
                                  </p:childTnLst>
                                </p:cTn>
                              </p:par>
                              <p:par>
                                <p:cTn id="12" presetID="12" presetClass="entr" presetSubtype="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slide(fromTop)">
                                      <p:cBhvr>
                                        <p:cTn id="14" dur="1000"/>
                                        <p:tgtEl>
                                          <p:spTgt spid="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par>
                                <p:cTn id="18" presetID="1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lide(fromTop)">
                                      <p:cBhvr>
                                        <p:cTn id="20" dur="10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par>
                                <p:cTn id="24" presetID="12" presetClass="entr" presetSubtype="2"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slide(fromRight)">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26"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65"/>
          <p:cNvGrpSpPr/>
          <p:nvPr/>
        </p:nvGrpSpPr>
        <p:grpSpPr>
          <a:xfrm>
            <a:off x="4451371" y="0"/>
            <a:ext cx="4694617" cy="229564"/>
            <a:chOff x="6072995" y="535098"/>
            <a:chExt cx="3071006" cy="143969"/>
          </a:xfrm>
        </p:grpSpPr>
        <p:sp>
          <p:nvSpPr>
            <p:cNvPr id="22" name="Rectangle 21"/>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en-US" dirty="0">
                <a:solidFill>
                  <a:prstClr val="black"/>
                </a:solidFill>
                <a:latin typeface="Calibri"/>
              </a:endParaRPr>
            </a:p>
          </p:txBody>
        </p:sp>
        <p:sp>
          <p:nvSpPr>
            <p:cNvPr id="23" name="Rectangle 2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sp>
        <p:nvSpPr>
          <p:cNvPr id="24" name="Rectangle 23"/>
          <p:cNvSpPr/>
          <p:nvPr/>
        </p:nvSpPr>
        <p:spPr>
          <a:xfrm>
            <a:off x="4449385" y="208097"/>
            <a:ext cx="4694616"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25" name="TextBox 24"/>
          <p:cNvSpPr txBox="1"/>
          <p:nvPr/>
        </p:nvSpPr>
        <p:spPr>
          <a:xfrm>
            <a:off x="4419601" y="221732"/>
            <a:ext cx="4451790" cy="954107"/>
          </a:xfrm>
          <a:prstGeom prst="rect">
            <a:avLst/>
          </a:prstGeom>
          <a:noFill/>
        </p:spPr>
        <p:txBody>
          <a:bodyPr wrap="square" rtlCol="0">
            <a:spAutoFit/>
          </a:bodyPr>
          <a:lstStyle/>
          <a:p>
            <a:pPr algn="r">
              <a:defRPr/>
            </a:pPr>
            <a:r>
              <a:rPr lang="en-US" sz="2800" b="1" dirty="0">
                <a:solidFill>
                  <a:prstClr val="white"/>
                </a:solidFill>
                <a:latin typeface="Eurostile" pitchFamily="34" charset="0"/>
              </a:rPr>
              <a:t>Verify Your One Call Ticket Information</a:t>
            </a:r>
            <a:endParaRPr lang="en-US" sz="2400" dirty="0">
              <a:solidFill>
                <a:srgbClr val="D62930"/>
              </a:solidFill>
              <a:latin typeface="Eurostile" pitchFamily="34" charset="0"/>
            </a:endParaRPr>
          </a:p>
        </p:txBody>
      </p:sp>
      <p:grpSp>
        <p:nvGrpSpPr>
          <p:cNvPr id="26" name="Group 25"/>
          <p:cNvGrpSpPr/>
          <p:nvPr/>
        </p:nvGrpSpPr>
        <p:grpSpPr>
          <a:xfrm>
            <a:off x="-10792" y="1652948"/>
            <a:ext cx="4354192" cy="861653"/>
            <a:chOff x="4807106" y="4563577"/>
            <a:chExt cx="3566273" cy="861653"/>
          </a:xfrm>
        </p:grpSpPr>
        <p:sp>
          <p:nvSpPr>
            <p:cNvPr id="27" name="Rectangle 26"/>
            <p:cNvSpPr/>
            <p:nvPr/>
          </p:nvSpPr>
          <p:spPr>
            <a:xfrm>
              <a:off x="4807106" y="4563577"/>
              <a:ext cx="2932987" cy="861653"/>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en-US" dirty="0">
                <a:solidFill>
                  <a:prstClr val="black"/>
                </a:solidFill>
                <a:latin typeface="Calibri"/>
              </a:endParaRPr>
            </a:p>
          </p:txBody>
        </p:sp>
        <p:sp>
          <p:nvSpPr>
            <p:cNvPr id="38" name="TextBox 37"/>
            <p:cNvSpPr txBox="1"/>
            <p:nvPr/>
          </p:nvSpPr>
          <p:spPr>
            <a:xfrm>
              <a:off x="5026182" y="4582568"/>
              <a:ext cx="3347197" cy="769441"/>
            </a:xfrm>
            <a:prstGeom prst="rect">
              <a:avLst/>
            </a:prstGeom>
            <a:noFill/>
          </p:spPr>
          <p:txBody>
            <a:bodyPr wrap="square" rtlCol="0">
              <a:spAutoFit/>
            </a:bodyPr>
            <a:lstStyle/>
            <a:p>
              <a:pPr>
                <a:defRPr/>
              </a:pPr>
              <a:r>
                <a:rPr lang="en-US" sz="2200" b="1" dirty="0">
                  <a:solidFill>
                    <a:prstClr val="black"/>
                  </a:solidFill>
                  <a:latin typeface="Eurostile"/>
                  <a:cs typeface="Eurostile"/>
                </a:rPr>
                <a:t>Verification is your Responsibility</a:t>
              </a:r>
            </a:p>
          </p:txBody>
        </p:sp>
      </p:grpSp>
      <p:grpSp>
        <p:nvGrpSpPr>
          <p:cNvPr id="39" name="Group 38"/>
          <p:cNvGrpSpPr/>
          <p:nvPr/>
        </p:nvGrpSpPr>
        <p:grpSpPr>
          <a:xfrm>
            <a:off x="2" y="2495072"/>
            <a:ext cx="3617600" cy="4197427"/>
            <a:chOff x="2143618" y="4791239"/>
            <a:chExt cx="4071371" cy="1060929"/>
          </a:xfrm>
        </p:grpSpPr>
        <p:sp>
          <p:nvSpPr>
            <p:cNvPr id="40" name="Rectangle 39"/>
            <p:cNvSpPr/>
            <p:nvPr/>
          </p:nvSpPr>
          <p:spPr>
            <a:xfrm>
              <a:off x="2143618" y="4796175"/>
              <a:ext cx="4071371" cy="1055993"/>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41" name="Rectangle 40"/>
            <p:cNvSpPr/>
            <p:nvPr/>
          </p:nvSpPr>
          <p:spPr>
            <a:xfrm>
              <a:off x="2209970" y="4791239"/>
              <a:ext cx="3976116" cy="443418"/>
            </a:xfrm>
            <a:prstGeom prst="rect">
              <a:avLst/>
            </a:prstGeom>
          </p:spPr>
          <p:txBody>
            <a:bodyPr wrap="square">
              <a:spAutoFit/>
            </a:bodyPr>
            <a:lstStyle/>
            <a:p>
              <a:pPr>
                <a:defRPr/>
              </a:pPr>
              <a:r>
                <a:rPr lang="en-US" dirty="0">
                  <a:solidFill>
                    <a:prstClr val="white"/>
                  </a:solidFill>
                  <a:latin typeface="Eurostile"/>
                  <a:cs typeface="Eurostile"/>
                </a:rPr>
                <a:t>Every excavator that provides an email address receives a free copy of their locate request.</a:t>
              </a:r>
            </a:p>
            <a:p>
              <a:pPr>
                <a:defRPr/>
              </a:pPr>
              <a:endParaRPr lang="en-US" dirty="0">
                <a:solidFill>
                  <a:prstClr val="white"/>
                </a:solidFill>
                <a:latin typeface="Eurostile"/>
                <a:cs typeface="Eurostile"/>
              </a:endParaRPr>
            </a:p>
            <a:p>
              <a:pPr>
                <a:defRPr/>
              </a:pPr>
              <a:r>
                <a:rPr lang="en-US" dirty="0">
                  <a:solidFill>
                    <a:prstClr val="white"/>
                  </a:solidFill>
                  <a:latin typeface="Eurostile"/>
                  <a:cs typeface="Eurostile"/>
                </a:rPr>
                <a:t>Each email copy of the ticket contains a </a:t>
              </a:r>
              <a:r>
                <a:rPr lang="en-US" b="1" dirty="0" err="1">
                  <a:solidFill>
                    <a:srgbClr val="FFFF00"/>
                  </a:solidFill>
                  <a:latin typeface="Eurostile"/>
                  <a:cs typeface="Eurostile"/>
                </a:rPr>
                <a:t>TicketLINK</a:t>
              </a:r>
              <a:endParaRPr lang="en-US" sz="2000" dirty="0">
                <a:solidFill>
                  <a:prstClr val="black"/>
                </a:solidFill>
                <a:latin typeface="Calibri"/>
              </a:endParaRPr>
            </a:p>
          </p:txBody>
        </p:sp>
      </p:grpSp>
      <p:sp>
        <p:nvSpPr>
          <p:cNvPr id="30" name="Rectangle 29"/>
          <p:cNvSpPr/>
          <p:nvPr/>
        </p:nvSpPr>
        <p:spPr>
          <a:xfrm>
            <a:off x="-45396" y="4252668"/>
            <a:ext cx="3853505" cy="2616101"/>
          </a:xfrm>
          <a:prstGeom prst="rect">
            <a:avLst/>
          </a:prstGeom>
        </p:spPr>
        <p:txBody>
          <a:bodyPr wrap="square">
            <a:spAutoFit/>
          </a:bodyPr>
          <a:lstStyle/>
          <a:p>
            <a:pPr indent="-342900">
              <a:buFont typeface="Arial" panose="020B0604020202020204" pitchFamily="34" charset="0"/>
              <a:buChar char="•"/>
              <a:defRPr/>
            </a:pPr>
            <a:r>
              <a:rPr lang="en-US" b="1" dirty="0">
                <a:solidFill>
                  <a:prstClr val="white"/>
                </a:solidFill>
                <a:latin typeface="Eurostile"/>
                <a:cs typeface="Eurostile"/>
              </a:rPr>
              <a:t>Verify Mapped Area</a:t>
            </a:r>
          </a:p>
          <a:p>
            <a:pPr indent="-342900">
              <a:buFont typeface="Arial" panose="020B0604020202020204" pitchFamily="34" charset="0"/>
              <a:buChar char="•"/>
              <a:defRPr/>
            </a:pPr>
            <a:r>
              <a:rPr lang="en-US" b="1" dirty="0">
                <a:solidFill>
                  <a:prstClr val="white"/>
                </a:solidFill>
                <a:latin typeface="Eurostile"/>
                <a:cs typeface="Eurostile"/>
              </a:rPr>
              <a:t>Access all Ticket History</a:t>
            </a:r>
          </a:p>
          <a:p>
            <a:pPr indent="-342900">
              <a:buFont typeface="Arial" panose="020B0604020202020204" pitchFamily="34" charset="0"/>
              <a:buChar char="•"/>
              <a:defRPr/>
            </a:pPr>
            <a:r>
              <a:rPr lang="en-US" b="1" dirty="0">
                <a:solidFill>
                  <a:prstClr val="white"/>
                </a:solidFill>
                <a:latin typeface="Eurostile"/>
                <a:cs typeface="Eurostile"/>
              </a:rPr>
              <a:t>Refresh Historical Tickets</a:t>
            </a:r>
          </a:p>
          <a:p>
            <a:pPr indent="-342900">
              <a:buFont typeface="Arial" panose="020B0604020202020204" pitchFamily="34" charset="0"/>
              <a:buChar char="•"/>
              <a:defRPr/>
            </a:pPr>
            <a:r>
              <a:rPr lang="en-US" b="1" dirty="0">
                <a:solidFill>
                  <a:srgbClr val="FFFF00"/>
                </a:solidFill>
                <a:latin typeface="Eurostile"/>
                <a:cs typeface="Eurostile"/>
              </a:rPr>
              <a:t>View Real Time Utility Status</a:t>
            </a:r>
          </a:p>
          <a:p>
            <a:pPr indent="-342900">
              <a:buFont typeface="Arial" panose="020B0604020202020204" pitchFamily="34" charset="0"/>
              <a:buChar char="•"/>
              <a:defRPr/>
            </a:pPr>
            <a:r>
              <a:rPr lang="en-US" b="1" dirty="0">
                <a:solidFill>
                  <a:srgbClr val="FFFF00"/>
                </a:solidFill>
                <a:latin typeface="Eurostile"/>
                <a:cs typeface="Eurostile"/>
              </a:rPr>
              <a:t>Add Attachments</a:t>
            </a:r>
          </a:p>
          <a:p>
            <a:pPr indent="-342900">
              <a:buFont typeface="Arial" panose="020B0604020202020204" pitchFamily="34" charset="0"/>
              <a:buChar char="•"/>
              <a:defRPr/>
            </a:pPr>
            <a:r>
              <a:rPr lang="en-US" b="1" dirty="0">
                <a:solidFill>
                  <a:prstClr val="white"/>
                </a:solidFill>
                <a:latin typeface="Eurostile"/>
                <a:cs typeface="Eurostile"/>
              </a:rPr>
              <a:t>Cancel</a:t>
            </a:r>
          </a:p>
          <a:p>
            <a:pPr indent="-342900">
              <a:buFont typeface="Arial" panose="020B0604020202020204" pitchFamily="34" charset="0"/>
              <a:buChar char="•"/>
              <a:defRPr/>
            </a:pPr>
            <a:r>
              <a:rPr lang="en-US" b="1" dirty="0">
                <a:solidFill>
                  <a:prstClr val="white"/>
                </a:solidFill>
                <a:latin typeface="Eurostile"/>
                <a:cs typeface="Eurostile"/>
              </a:rPr>
              <a:t>File a Non-Response Ticket</a:t>
            </a:r>
          </a:p>
          <a:p>
            <a:pPr indent="-342900">
              <a:buFont typeface="Arial" panose="020B0604020202020204" pitchFamily="34" charset="0"/>
              <a:buChar char="•"/>
              <a:defRPr/>
            </a:pPr>
            <a:r>
              <a:rPr lang="en-US" b="1" dirty="0">
                <a:solidFill>
                  <a:prstClr val="white"/>
                </a:solidFill>
                <a:latin typeface="Eurostile"/>
                <a:cs typeface="Eurostile"/>
              </a:rPr>
              <a:t>Documentation</a:t>
            </a:r>
          </a:p>
          <a:p>
            <a:pPr marL="342900" indent="-342900">
              <a:buFont typeface="Arial" panose="020B0604020202020204" pitchFamily="34" charset="0"/>
              <a:buChar char="•"/>
              <a:defRPr/>
            </a:pPr>
            <a:endParaRPr lang="en-US" sz="2000" b="1" dirty="0">
              <a:solidFill>
                <a:srgbClr val="FFFFFF"/>
              </a:solidFill>
              <a:latin typeface="Eurostile"/>
              <a:cs typeface="Eurostile"/>
            </a:endParaRPr>
          </a:p>
        </p:txBody>
      </p:sp>
      <p:pic>
        <p:nvPicPr>
          <p:cNvPr id="3" name="Picture 2"/>
          <p:cNvPicPr>
            <a:picLocks noChangeAspect="1"/>
          </p:cNvPicPr>
          <p:nvPr/>
        </p:nvPicPr>
        <p:blipFill rotWithShape="1">
          <a:blip r:embed="rId3"/>
          <a:srcRect l="14999" t="24222" r="18500" b="5555"/>
          <a:stretch/>
        </p:blipFill>
        <p:spPr>
          <a:xfrm>
            <a:off x="3591921" y="1555960"/>
            <a:ext cx="5560502" cy="5222882"/>
          </a:xfrm>
          <a:prstGeom prst="rect">
            <a:avLst/>
          </a:prstGeom>
        </p:spPr>
      </p:pic>
      <p:sp>
        <p:nvSpPr>
          <p:cNvPr id="29" name="Right Arrow 28"/>
          <p:cNvSpPr/>
          <p:nvPr/>
        </p:nvSpPr>
        <p:spPr>
          <a:xfrm rot="12931545">
            <a:off x="3954675" y="3052834"/>
            <a:ext cx="1743908" cy="371532"/>
          </a:xfrm>
          <a:prstGeom prst="rightArrow">
            <a:avLst>
              <a:gd name="adj1" fmla="val 35306"/>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US">
              <a:solidFill>
                <a:prstClr val="white"/>
              </a:solidFill>
              <a:latin typeface="Calibri"/>
            </a:endParaRPr>
          </a:p>
        </p:txBody>
      </p:sp>
      <p:pic>
        <p:nvPicPr>
          <p:cNvPr id="31" name="Picture 30">
            <a:extLst>
              <a:ext uri="{FF2B5EF4-FFF2-40B4-BE49-F238E27FC236}">
                <a16:creationId xmlns:a16="http://schemas.microsoft.com/office/drawing/2014/main" id="{6A6E5C5E-2644-4D46-8053-7AD09CA0B0D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spTree>
    <p:extLst>
      <p:ext uri="{BB962C8B-B14F-4D97-AF65-F5344CB8AC3E}">
        <p14:creationId xmlns:p14="http://schemas.microsoft.com/office/powerpoint/2010/main" val="2149430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FCBDA-0F90-4572-BBFB-7217D5B48A5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3916D83-045B-4B05-8A89-A00CEB4D2002}"/>
              </a:ext>
            </a:extLst>
          </p:cNvPr>
          <p:cNvPicPr>
            <a:picLocks noGrp="1" noChangeAspect="1"/>
          </p:cNvPicPr>
          <p:nvPr>
            <p:ph idx="1"/>
          </p:nvPr>
        </p:nvPicPr>
        <p:blipFill>
          <a:blip r:embed="rId2"/>
          <a:stretch>
            <a:fillRect/>
          </a:stretch>
        </p:blipFill>
        <p:spPr>
          <a:xfrm>
            <a:off x="195049" y="1254640"/>
            <a:ext cx="8863226" cy="5440871"/>
          </a:xfrm>
          <a:prstGeom prst="rect">
            <a:avLst/>
          </a:prstGeom>
        </p:spPr>
      </p:pic>
    </p:spTree>
    <p:extLst>
      <p:ext uri="{BB962C8B-B14F-4D97-AF65-F5344CB8AC3E}">
        <p14:creationId xmlns:p14="http://schemas.microsoft.com/office/powerpoint/2010/main" val="836969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79E19-5FD7-4E1F-8015-6F4F5B7FFBD0}"/>
              </a:ext>
            </a:extLst>
          </p:cNvPr>
          <p:cNvPicPr>
            <a:picLocks noChangeAspect="1"/>
          </p:cNvPicPr>
          <p:nvPr/>
        </p:nvPicPr>
        <p:blipFill>
          <a:blip r:embed="rId2"/>
          <a:stretch>
            <a:fillRect/>
          </a:stretch>
        </p:blipFill>
        <p:spPr>
          <a:xfrm>
            <a:off x="356190" y="988828"/>
            <a:ext cx="8595751" cy="5303681"/>
          </a:xfrm>
          <a:prstGeom prst="rect">
            <a:avLst/>
          </a:prstGeom>
        </p:spPr>
      </p:pic>
      <p:sp>
        <p:nvSpPr>
          <p:cNvPr id="2" name="Rectangle: Rounded Corners 1">
            <a:extLst>
              <a:ext uri="{FF2B5EF4-FFF2-40B4-BE49-F238E27FC236}">
                <a16:creationId xmlns:a16="http://schemas.microsoft.com/office/drawing/2014/main" id="{B46D17D9-B069-4D60-8A74-CBFE77CF0CCB}"/>
              </a:ext>
            </a:extLst>
          </p:cNvPr>
          <p:cNvSpPr/>
          <p:nvPr/>
        </p:nvSpPr>
        <p:spPr>
          <a:xfrm>
            <a:off x="3200400" y="1676400"/>
            <a:ext cx="4648200" cy="304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652CBD0-3AA9-41BC-9D69-1A48C0CA42FC}"/>
              </a:ext>
            </a:extLst>
          </p:cNvPr>
          <p:cNvSpPr txBox="1"/>
          <p:nvPr/>
        </p:nvSpPr>
        <p:spPr>
          <a:xfrm>
            <a:off x="3169546" y="1676400"/>
            <a:ext cx="5587410" cy="292388"/>
          </a:xfrm>
          <a:prstGeom prst="rect">
            <a:avLst/>
          </a:prstGeom>
          <a:noFill/>
        </p:spPr>
        <p:txBody>
          <a:bodyPr wrap="square" rtlCol="0">
            <a:spAutoFit/>
          </a:bodyPr>
          <a:lstStyle/>
          <a:p>
            <a:r>
              <a:rPr lang="en-US" sz="1300" b="1" dirty="0"/>
              <a:t>Excavation should NOT begin until all utilities have provided a status.</a:t>
            </a:r>
          </a:p>
        </p:txBody>
      </p:sp>
    </p:spTree>
    <p:extLst>
      <p:ext uri="{BB962C8B-B14F-4D97-AF65-F5344CB8AC3E}">
        <p14:creationId xmlns:p14="http://schemas.microsoft.com/office/powerpoint/2010/main" val="3245870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374931" y="1329341"/>
            <a:ext cx="4838701" cy="516831"/>
            <a:chOff x="3528650" y="2282184"/>
            <a:chExt cx="3816350" cy="669786"/>
          </a:xfrm>
        </p:grpSpPr>
        <p:sp>
          <p:nvSpPr>
            <p:cNvPr id="22" name="Rectangle 21"/>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3613149" y="2282184"/>
              <a:ext cx="3721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One Call 101</a:t>
              </a:r>
            </a:p>
          </p:txBody>
        </p:sp>
      </p:grpSp>
      <p:sp>
        <p:nvSpPr>
          <p:cNvPr id="37" name="Rectangle 36"/>
          <p:cNvSpPr/>
          <p:nvPr/>
        </p:nvSpPr>
        <p:spPr>
          <a:xfrm>
            <a:off x="374931" y="1846172"/>
            <a:ext cx="9073867" cy="487665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p:cNvSpPr/>
          <p:nvPr/>
        </p:nvSpPr>
        <p:spPr>
          <a:xfrm>
            <a:off x="147751" y="1738549"/>
            <a:ext cx="9989606" cy="4955203"/>
          </a:xfrm>
          <a:prstGeom prst="rect">
            <a:avLst/>
          </a:prstGeom>
        </p:spPr>
        <p:txBody>
          <a:bodyPr wrap="square">
            <a:spAutoFit/>
          </a:bodyPr>
          <a:lstStyle/>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Eurostile"/>
                <a:ea typeface="+mn-ea"/>
                <a:cs typeface="Eurostile"/>
              </a:rPr>
              <a:t>ONE CALL BASICS</a:t>
            </a:r>
          </a:p>
          <a:p>
            <a:pPr marL="5207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dirty="0">
              <a:solidFill>
                <a:srgbClr val="FFFFFF"/>
              </a:solidFill>
              <a:latin typeface="Eurostile"/>
              <a:cs typeface="Eurostile"/>
            </a:endParaRPr>
          </a:p>
          <a:p>
            <a:pPr marL="5207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baseline="0" dirty="0">
                <a:solidFill>
                  <a:srgbClr val="FFFF00"/>
                </a:solidFill>
                <a:latin typeface="Eurostile"/>
                <a:cs typeface="Eurostile"/>
              </a:rPr>
              <a:t>DAMAGE</a:t>
            </a:r>
            <a:r>
              <a:rPr lang="en-US" sz="2800" baseline="0" dirty="0">
                <a:solidFill>
                  <a:srgbClr val="FFFF00"/>
                </a:solidFill>
                <a:latin typeface="Eurostile"/>
                <a:cs typeface="Eurostile"/>
              </a:rPr>
              <a:t> </a:t>
            </a:r>
            <a:r>
              <a:rPr lang="en-US" sz="2800" baseline="0" dirty="0">
                <a:solidFill>
                  <a:srgbClr val="FFFFFF"/>
                </a:solidFill>
                <a:latin typeface="Eurostile"/>
                <a:cs typeface="Eurostile"/>
              </a:rPr>
              <a:t>- What to do in case of damage</a:t>
            </a:r>
          </a:p>
          <a:p>
            <a:pPr marL="977900" lvl="1" indent="-342900">
              <a:buFont typeface="Arial" panose="020B0604020202020204" pitchFamily="34" charset="0"/>
              <a:buChar char="•"/>
              <a:defRPr/>
            </a:pPr>
            <a:r>
              <a:rPr lang="en-US" sz="2800" dirty="0">
                <a:solidFill>
                  <a:srgbClr val="FFFFFF"/>
                </a:solidFill>
                <a:latin typeface="Eurostile"/>
                <a:cs typeface="Eurostile"/>
              </a:rPr>
              <a:t>REPORT</a:t>
            </a:r>
          </a:p>
          <a:p>
            <a:pPr marL="977900" lvl="1" indent="-342900">
              <a:buFont typeface="Arial" panose="020B0604020202020204" pitchFamily="34" charset="0"/>
              <a:buChar char="•"/>
              <a:defRPr/>
            </a:pPr>
            <a:r>
              <a:rPr kumimoji="0" lang="en-US" sz="2800" b="0" i="0" u="none" strike="noStrike" kern="1200" cap="none" spc="0" normalizeH="0" baseline="0" noProof="0" dirty="0">
                <a:ln>
                  <a:noFill/>
                </a:ln>
                <a:solidFill>
                  <a:srgbClr val="FFFFFF"/>
                </a:solidFill>
                <a:effectLst/>
                <a:uLnTx/>
                <a:uFillTx/>
                <a:latin typeface="Eurostile"/>
                <a:cs typeface="Eurostile"/>
              </a:rPr>
              <a:t>Document</a:t>
            </a:r>
            <a:r>
              <a:rPr kumimoji="0" lang="en-US" sz="2800" b="0" i="0" u="none" strike="noStrike" kern="1200" cap="none" spc="0" normalizeH="0" noProof="0" dirty="0">
                <a:ln>
                  <a:noFill/>
                </a:ln>
                <a:solidFill>
                  <a:srgbClr val="FFFFFF"/>
                </a:solidFill>
                <a:effectLst/>
                <a:uLnTx/>
                <a:uFillTx/>
                <a:latin typeface="Eurostile"/>
                <a:cs typeface="Eurostile"/>
              </a:rPr>
              <a:t> – take pictures, videos</a:t>
            </a:r>
          </a:p>
          <a:p>
            <a:pPr marL="977900" lvl="1" indent="-342900">
              <a:buFont typeface="Arial" panose="020B0604020202020204" pitchFamily="34" charset="0"/>
              <a:buChar char="•"/>
              <a:defRPr/>
            </a:pPr>
            <a:r>
              <a:rPr lang="en-US" sz="2800" baseline="0" dirty="0">
                <a:solidFill>
                  <a:srgbClr val="FFFFFF"/>
                </a:solidFill>
                <a:latin typeface="Eurostile"/>
                <a:cs typeface="Eurostile"/>
              </a:rPr>
              <a:t>Call 911 if</a:t>
            </a:r>
            <a:r>
              <a:rPr lang="en-US" sz="2800" dirty="0">
                <a:solidFill>
                  <a:srgbClr val="FFFFFF"/>
                </a:solidFill>
                <a:latin typeface="Eurostile"/>
                <a:cs typeface="Eurostile"/>
              </a:rPr>
              <a:t> release</a:t>
            </a:r>
            <a:r>
              <a:rPr lang="en-US" sz="2800" baseline="0" dirty="0">
                <a:solidFill>
                  <a:srgbClr val="FFFFFF"/>
                </a:solidFill>
                <a:latin typeface="Eurostile"/>
                <a:cs typeface="Eurostile"/>
              </a:rPr>
              <a:t> of gas/hazardous material</a:t>
            </a:r>
          </a:p>
          <a:p>
            <a:pPr marL="520700" indent="-342900">
              <a:buFont typeface="Arial" panose="020B0604020202020204" pitchFamily="34" charset="0"/>
              <a:buChar char="•"/>
              <a:defRPr/>
            </a:pPr>
            <a:r>
              <a:rPr kumimoji="0" lang="en-US" sz="2800" b="1" i="0" u="none" strike="noStrike" kern="1200" cap="none" spc="0" normalizeH="0" noProof="0" dirty="0">
                <a:ln>
                  <a:noFill/>
                </a:ln>
                <a:solidFill>
                  <a:srgbClr val="FFFF00"/>
                </a:solidFill>
                <a:effectLst/>
                <a:uLnTx/>
                <a:uFillTx/>
                <a:latin typeface="Eurostile"/>
                <a:cs typeface="Eurostile"/>
              </a:rPr>
              <a:t>INCORRECT LOCATE </a:t>
            </a:r>
            <a:r>
              <a:rPr kumimoji="0" lang="en-US" sz="2800" b="0" i="0" u="none" strike="noStrike" kern="1200" cap="none" spc="0" normalizeH="0" noProof="0" dirty="0">
                <a:ln>
                  <a:noFill/>
                </a:ln>
                <a:solidFill>
                  <a:srgbClr val="FFFFFF"/>
                </a:solidFill>
                <a:effectLst/>
                <a:uLnTx/>
                <a:uFillTx/>
                <a:latin typeface="Eurostile"/>
                <a:cs typeface="Eurostile"/>
              </a:rPr>
              <a:t>– report within 72 hours</a:t>
            </a:r>
          </a:p>
          <a:p>
            <a:pPr marL="520700" indent="-342900">
              <a:buFont typeface="Arial" panose="020B0604020202020204" pitchFamily="34" charset="0"/>
              <a:buChar char="•"/>
              <a:defRPr/>
            </a:pPr>
            <a:r>
              <a:rPr lang="en-US" sz="2800" b="1" baseline="0" dirty="0">
                <a:solidFill>
                  <a:srgbClr val="FFFF00"/>
                </a:solidFill>
                <a:latin typeface="Eurostile"/>
                <a:cs typeface="Eurostile"/>
              </a:rPr>
              <a:t>NON-RESPONSE TICKET </a:t>
            </a:r>
            <a:r>
              <a:rPr lang="en-US" sz="2800" baseline="0" dirty="0">
                <a:solidFill>
                  <a:srgbClr val="FFFFFF"/>
                </a:solidFill>
                <a:latin typeface="Eurostile"/>
                <a:cs typeface="Eurostile"/>
              </a:rPr>
              <a:t>– file when applicable</a:t>
            </a:r>
          </a:p>
          <a:p>
            <a:pPr marL="520700" indent="-342900">
              <a:buFont typeface="Arial" panose="020B0604020202020204" pitchFamily="34" charset="0"/>
              <a:buChar char="•"/>
              <a:defRPr/>
            </a:pPr>
            <a:r>
              <a:rPr lang="en-US" sz="2800" b="1" baseline="0" dirty="0">
                <a:solidFill>
                  <a:srgbClr val="FFFF00"/>
                </a:solidFill>
                <a:latin typeface="Eurostile"/>
                <a:cs typeface="Eurostile"/>
              </a:rPr>
              <a:t>VIOLATIONS</a:t>
            </a:r>
            <a:r>
              <a:rPr lang="en-US" sz="2800" baseline="0" dirty="0">
                <a:solidFill>
                  <a:srgbClr val="FFFFFF"/>
                </a:solidFill>
                <a:latin typeface="Eurostile"/>
                <a:cs typeface="Eurostile"/>
              </a:rPr>
              <a:t> - reported</a:t>
            </a:r>
            <a:r>
              <a:rPr lang="en-US" sz="2800" dirty="0">
                <a:solidFill>
                  <a:srgbClr val="FFFFFF"/>
                </a:solidFill>
                <a:latin typeface="Eurostile"/>
                <a:cs typeface="Eurostile"/>
              </a:rPr>
              <a:t> to Attorney General’s office</a:t>
            </a:r>
          </a:p>
          <a:p>
            <a:pPr marL="520700" lvl="0" indent="-342900">
              <a:buFont typeface="Arial" panose="020B0604020202020204" pitchFamily="34" charset="0"/>
              <a:buChar char="•"/>
              <a:defRPr/>
            </a:pPr>
            <a:r>
              <a:rPr lang="en-US" sz="2800" dirty="0">
                <a:solidFill>
                  <a:srgbClr val="FFFFFF"/>
                </a:solidFill>
                <a:latin typeface="Eurostile"/>
                <a:cs typeface="Eurostile"/>
              </a:rPr>
              <a:t>Have your ticket accessible on job site</a:t>
            </a:r>
          </a:p>
          <a:p>
            <a:pPr marL="520700" indent="-342900">
              <a:buFont typeface="Arial" panose="020B0604020202020204" pitchFamily="34" charset="0"/>
              <a:buChar char="•"/>
              <a:defRPr/>
            </a:pPr>
            <a:endParaRPr kumimoji="0" lang="en-US" sz="2800" b="0" i="0" u="none" strike="noStrike" kern="1200" cap="none" spc="0" normalizeH="0" baseline="0" noProof="0" dirty="0">
              <a:ln>
                <a:noFill/>
              </a:ln>
              <a:solidFill>
                <a:srgbClr val="FFFFFF"/>
              </a:solidFill>
              <a:effectLst/>
              <a:uLnTx/>
              <a:uFillTx/>
              <a:latin typeface="Eurostile"/>
              <a:cs typeface="Eurostile"/>
            </a:endParaRPr>
          </a:p>
          <a:p>
            <a:pPr marL="17780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GOALS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Nebraska811</a:t>
            </a:r>
            <a:endParaRPr kumimoji="0" lang="en-US" sz="24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pic>
        <p:nvPicPr>
          <p:cNvPr id="5" name="Picture 4">
            <a:extLst>
              <a:ext uri="{FF2B5EF4-FFF2-40B4-BE49-F238E27FC236}">
                <a16:creationId xmlns:a16="http://schemas.microsoft.com/office/drawing/2014/main" id="{10D49BFC-00CF-438A-B930-4B7BBEDE8D2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3320226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Left)">
                                      <p:cBhvr>
                                        <p:cTn id="10" dur="1000"/>
                                        <p:tgtEl>
                                          <p:spTgt spid="2"/>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lide(fromTop)">
                                      <p:cBhvr>
                                        <p:cTn id="13" dur="10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slide(fromLeft)">
                                      <p:cBhvr>
                                        <p:cTn id="19"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p:bldP spid="60" grpId="0" animBg="1"/>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88362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Eurostile" panose="020B0604020202020204" charset="0"/>
                <a:ea typeface="+mn-ea"/>
                <a:cs typeface="+mn-cs"/>
              </a:rPr>
              <a:t>New RULES AND REGULATIONS</a:t>
            </a: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1295400" y="1862661"/>
            <a:ext cx="7086600" cy="37240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If an excavator causes a </a:t>
            </a:r>
            <a:r>
              <a:rPr kumimoji="0" lang="en-US" sz="3600" b="0" i="0" u="sng" strike="noStrike" kern="1200" cap="none" spc="0" normalizeH="0" baseline="0" noProof="0" dirty="0">
                <a:ln>
                  <a:noFill/>
                </a:ln>
                <a:solidFill>
                  <a:srgbClr val="FFFF00"/>
                </a:solidFill>
                <a:effectLst/>
                <a:uLnTx/>
                <a:uFillTx/>
                <a:latin typeface="Calibri"/>
                <a:ea typeface="+mn-ea"/>
                <a:cs typeface="+mn-cs"/>
              </a:rPr>
              <a:t>release</a:t>
            </a:r>
            <a:r>
              <a:rPr kumimoji="0" lang="en-US" sz="3600" b="0" i="0"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a:ln>
                  <a:noFill/>
                </a:ln>
                <a:solidFill>
                  <a:prstClr val="white"/>
                </a:solidFill>
                <a:effectLst/>
                <a:uLnTx/>
                <a:uFillTx/>
                <a:latin typeface="Calibri"/>
                <a:ea typeface="+mn-ea"/>
                <a:cs typeface="+mn-cs"/>
              </a:rPr>
              <a:t>of natural gas or any other hazardous material, they must call </a:t>
            </a:r>
            <a:r>
              <a:rPr kumimoji="0" lang="en-US" sz="3600" b="1" i="0" u="none" strike="noStrike" kern="1200" cap="none" spc="0" normalizeH="0" baseline="0" noProof="0" dirty="0">
                <a:ln>
                  <a:noFill/>
                </a:ln>
                <a:solidFill>
                  <a:srgbClr val="FF2929"/>
                </a:solidFill>
                <a:effectLst/>
                <a:uLnTx/>
                <a:uFillTx/>
                <a:latin typeface="Calibri"/>
                <a:ea typeface="+mn-ea"/>
                <a:cs typeface="+mn-cs"/>
              </a:rPr>
              <a:t>911</a:t>
            </a:r>
            <a:r>
              <a:rPr kumimoji="0" lang="en-US" sz="3600" b="0" i="0" u="none" strike="noStrike" kern="1200" cap="none" spc="0" normalizeH="0" baseline="0" noProof="0" dirty="0">
                <a:ln>
                  <a:noFill/>
                </a:ln>
                <a:solidFill>
                  <a:prstClr val="white"/>
                </a:solidFill>
                <a:effectLst/>
                <a:uLnTx/>
                <a:uFillTx/>
                <a:latin typeface="Calibri"/>
                <a:ea typeface="+mn-ea"/>
                <a:cs typeface="+mn-cs"/>
              </a:rPr>
              <a:t> first, then 811 (who then notifies the facility owner).</a:t>
            </a: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496419" y="1108109"/>
            <a:ext cx="4838701" cy="655908"/>
            <a:chOff x="3528650" y="2282184"/>
            <a:chExt cx="3816350" cy="669786"/>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6D429A3-21F8-4946-895A-EF5300BBB1E3}"/>
                </a:ext>
              </a:extLst>
            </p:cNvPr>
            <p:cNvSpPr txBox="1"/>
            <p:nvPr/>
          </p:nvSpPr>
          <p:spPr>
            <a:xfrm>
              <a:off x="3613149" y="2282184"/>
              <a:ext cx="3721101" cy="400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CALL 911</a:t>
              </a:r>
            </a:p>
          </p:txBody>
        </p:sp>
      </p:grpSp>
    </p:spTree>
    <p:extLst>
      <p:ext uri="{BB962C8B-B14F-4D97-AF65-F5344CB8AC3E}">
        <p14:creationId xmlns:p14="http://schemas.microsoft.com/office/powerpoint/2010/main" val="3932174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3886199" y="1331797"/>
            <a:ext cx="5219698" cy="720586"/>
            <a:chOff x="2230983" y="2205984"/>
            <a:chExt cx="5193115" cy="720586"/>
          </a:xfrm>
        </p:grpSpPr>
        <p:sp>
          <p:nvSpPr>
            <p:cNvPr id="22" name="Rectangle 21"/>
            <p:cNvSpPr/>
            <p:nvPr/>
          </p:nvSpPr>
          <p:spPr>
            <a:xfrm>
              <a:off x="2230983" y="2205984"/>
              <a:ext cx="5193115" cy="7205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2347347" y="2218684"/>
              <a:ext cx="50767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The excavator is now included in 49 Code of Federal Regulations Part 196 (49 CFR 196) which states:</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0" name="Rectangle 59"/>
          <p:cNvSpPr/>
          <p:nvPr/>
        </p:nvSpPr>
        <p:spPr>
          <a:xfrm flipV="1">
            <a:off x="90518" y="2673713"/>
            <a:ext cx="3644901"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grpSp>
        <p:nvGrpSpPr>
          <p:cNvPr id="6" name="Group 33"/>
          <p:cNvGrpSpPr/>
          <p:nvPr/>
        </p:nvGrpSpPr>
        <p:grpSpPr>
          <a:xfrm>
            <a:off x="4041514" y="2065083"/>
            <a:ext cx="5083435" cy="4990810"/>
            <a:chOff x="-1532" y="1883355"/>
            <a:chExt cx="4216947" cy="6109369"/>
          </a:xfrm>
        </p:grpSpPr>
        <p:sp>
          <p:nvSpPr>
            <p:cNvPr id="37" name="Rectangle 36"/>
            <p:cNvSpPr/>
            <p:nvPr/>
          </p:nvSpPr>
          <p:spPr>
            <a:xfrm>
              <a:off x="-1532" y="1883355"/>
              <a:ext cx="4216947" cy="6109369"/>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1" name="Rectangle 30"/>
            <p:cNvSpPr/>
            <p:nvPr/>
          </p:nvSpPr>
          <p:spPr>
            <a:xfrm>
              <a:off x="138318" y="2167119"/>
              <a:ext cx="4077097" cy="526254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white"/>
                  </a:solidFill>
                  <a:effectLst/>
                  <a:uLnTx/>
                  <a:uFillTx/>
                  <a:latin typeface="Calibri"/>
                  <a:ea typeface="+mn-ea"/>
                  <a:cs typeface="+mn-cs"/>
                </a:rPr>
                <a:t>c. An excavator who causes damage to a pipeline facility: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white"/>
                  </a:solidFill>
                  <a:effectLst/>
                  <a:uLnTx/>
                  <a:uFillTx/>
                  <a:latin typeface="Calibri"/>
                  <a:ea typeface="+mn-ea"/>
                  <a:cs typeface="+mn-cs"/>
                </a:rPr>
                <a:t>	</a:t>
              </a:r>
              <a:r>
                <a:rPr kumimoji="0" lang="en-US" sz="2000" b="0" i="1" u="none" strike="noStrike" kern="0" cap="none" spc="0" normalizeH="0" baseline="0" noProof="0" dirty="0" err="1">
                  <a:ln>
                    <a:noFill/>
                  </a:ln>
                  <a:solidFill>
                    <a:prstClr val="white"/>
                  </a:solidFill>
                  <a:effectLst/>
                  <a:uLnTx/>
                  <a:uFillTx/>
                  <a:latin typeface="Calibri"/>
                  <a:ea typeface="+mn-ea"/>
                  <a:cs typeface="+mn-cs"/>
                </a:rPr>
                <a:t>i</a:t>
              </a:r>
              <a:r>
                <a:rPr kumimoji="0" lang="en-US" sz="2000" b="0" i="1" u="none" strike="noStrike" kern="0" cap="none" spc="0" normalizeH="0" baseline="0" noProof="0" dirty="0">
                  <a:ln>
                    <a:noFill/>
                  </a:ln>
                  <a:solidFill>
                    <a:prstClr val="white"/>
                  </a:solidFill>
                  <a:effectLst/>
                  <a:uLnTx/>
                  <a:uFillTx/>
                  <a:latin typeface="Calibri"/>
                  <a:ea typeface="+mn-ea"/>
                  <a:cs typeface="+mn-cs"/>
                </a:rPr>
                <a:t>. Must report the damage to the operator of the facility at the earliest practical moment following discovery of the damage;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white"/>
                  </a:solidFill>
                  <a:effectLst/>
                  <a:uLnTx/>
                  <a:uFillTx/>
                  <a:latin typeface="Calibri"/>
                  <a:ea typeface="+mn-ea"/>
                  <a:cs typeface="+mn-cs"/>
                </a:rPr>
                <a:t>	ii. If the damage results in the escape of any PHMSA regulated natural and other gas or hazardous liquid, must promptly report to other appropriate authorities by calling the 911 emergency telephone number or another emergency telephone number.</a:t>
              </a:r>
              <a:endParaRPr kumimoji="0" lang="en-US" sz="20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3" name="Group 65"/>
          <p:cNvGrpSpPr/>
          <p:nvPr/>
        </p:nvGrpSpPr>
        <p:grpSpPr>
          <a:xfrm>
            <a:off x="5477933" y="0"/>
            <a:ext cx="3666069" cy="229564"/>
            <a:chOff x="6072995" y="535098"/>
            <a:chExt cx="3071006" cy="143969"/>
          </a:xfrm>
        </p:grpSpPr>
        <p:sp>
          <p:nvSpPr>
            <p:cNvPr id="24" name="Rectangle 23"/>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7" name="Rectangle 26"/>
          <p:cNvSpPr/>
          <p:nvPr/>
        </p:nvSpPr>
        <p:spPr>
          <a:xfrm>
            <a:off x="4790365" y="224778"/>
            <a:ext cx="4353636" cy="103081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8" name="TextBox 27"/>
          <p:cNvSpPr txBox="1"/>
          <p:nvPr/>
        </p:nvSpPr>
        <p:spPr>
          <a:xfrm>
            <a:off x="5105560" y="305767"/>
            <a:ext cx="401304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Eurostile" pitchFamily="34" charset="0"/>
                <a:ea typeface="+mn-ea"/>
                <a:cs typeface="+mn-cs"/>
              </a:rPr>
              <a:t>Effective January 1, 2016:  49 CFR 196</a:t>
            </a:r>
            <a:endParaRPr kumimoji="0" lang="en-US" sz="2400" b="1" i="0" u="none" strike="noStrike" kern="0" cap="none" spc="0" normalizeH="0" baseline="0" noProof="0" dirty="0">
              <a:ln>
                <a:noFill/>
              </a:ln>
              <a:solidFill>
                <a:srgbClr val="FF0000"/>
              </a:solidFill>
              <a:effectLst/>
              <a:uLnTx/>
              <a:uFillTx/>
              <a:latin typeface="Eurostile" pitchFamily="34" charset="0"/>
              <a:ea typeface="+mn-ea"/>
              <a:cs typeface="+mn-cs"/>
            </a:endParaRPr>
          </a:p>
        </p:txBody>
      </p:sp>
      <p:pic>
        <p:nvPicPr>
          <p:cNvPr id="29" name="Picture 28"/>
          <p:cNvPicPr>
            <a:picLocks noChangeAspect="1"/>
          </p:cNvPicPr>
          <p:nvPr/>
        </p:nvPicPr>
        <p:blipFill>
          <a:blip r:embed="rId2"/>
          <a:srcRect r="3263" b="15107"/>
          <a:stretch>
            <a:fillRect/>
          </a:stretch>
        </p:blipFill>
        <p:spPr>
          <a:xfrm>
            <a:off x="90518" y="760352"/>
            <a:ext cx="3770280" cy="1952529"/>
          </a:xfrm>
          <a:prstGeom prst="rect">
            <a:avLst/>
          </a:prstGeom>
        </p:spPr>
      </p:pic>
      <p:grpSp>
        <p:nvGrpSpPr>
          <p:cNvPr id="19" name="Group 33"/>
          <p:cNvGrpSpPr/>
          <p:nvPr/>
        </p:nvGrpSpPr>
        <p:grpSpPr>
          <a:xfrm>
            <a:off x="72894" y="2209923"/>
            <a:ext cx="3886199" cy="5336720"/>
            <a:chOff x="227525" y="216748"/>
            <a:chExt cx="4206190" cy="7554383"/>
          </a:xfrm>
        </p:grpSpPr>
        <p:sp>
          <p:nvSpPr>
            <p:cNvPr id="20" name="Rectangle 19"/>
            <p:cNvSpPr/>
            <p:nvPr/>
          </p:nvSpPr>
          <p:spPr>
            <a:xfrm>
              <a:off x="227525" y="1314668"/>
              <a:ext cx="4206190" cy="6456463"/>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1" name="Rectangle 20"/>
            <p:cNvSpPr/>
            <p:nvPr/>
          </p:nvSpPr>
          <p:spPr>
            <a:xfrm>
              <a:off x="267411" y="216748"/>
              <a:ext cx="4077097" cy="68400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prstClr val="white"/>
                  </a:solidFill>
                  <a:effectLst/>
                  <a:uLnTx/>
                  <a:uFillTx/>
                  <a:latin typeface="Calibri"/>
                  <a:ea typeface="+mn-ea"/>
                  <a:cs typeface="+mn-cs"/>
                </a:rPr>
                <a:t>If damage occurs to a utility, call the one call center and report the damage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prstClr val="white"/>
                  </a:solidFill>
                  <a:effectLst/>
                  <a:uLnTx/>
                  <a:uFillTx/>
                  <a:latin typeface="Calibri"/>
                  <a:ea typeface="+mn-ea"/>
                  <a:cs typeface="+mn-cs"/>
                </a:rPr>
                <a:t>If the utility is a pipeline, call the one call center and the pipeline operator of the damage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prstClr val="white"/>
                  </a:solidFill>
                  <a:effectLst/>
                  <a:uLnTx/>
                  <a:uFillTx/>
                  <a:latin typeface="Calibri"/>
                  <a:ea typeface="+mn-ea"/>
                  <a:cs typeface="+mn-cs"/>
                </a:rPr>
                <a:t>If the damage to the pipeline caused a </a:t>
              </a:r>
              <a:r>
                <a:rPr kumimoji="0" lang="en-US" sz="2000" b="1" i="0" u="none" strike="noStrike" kern="0" cap="none" spc="0" normalizeH="0" baseline="0" noProof="0" dirty="0">
                  <a:ln>
                    <a:noFill/>
                  </a:ln>
                  <a:solidFill>
                    <a:srgbClr val="FF0000"/>
                  </a:solidFill>
                  <a:effectLst/>
                  <a:uLnTx/>
                  <a:uFillTx/>
                  <a:latin typeface="Calibri"/>
                  <a:ea typeface="+mn-ea"/>
                  <a:cs typeface="+mn-cs"/>
                </a:rPr>
                <a:t>release </a:t>
              </a:r>
              <a:r>
                <a:rPr kumimoji="0" lang="en-US" sz="2000" b="1" i="0" u="none" strike="noStrike" kern="0" cap="none" spc="0" normalizeH="0" baseline="0" noProof="0" dirty="0">
                  <a:ln>
                    <a:noFill/>
                  </a:ln>
                  <a:solidFill>
                    <a:prstClr val="white"/>
                  </a:solidFill>
                  <a:effectLst/>
                  <a:uLnTx/>
                  <a:uFillTx/>
                  <a:latin typeface="Calibri"/>
                  <a:ea typeface="+mn-ea"/>
                  <a:cs typeface="+mn-cs"/>
                </a:rPr>
                <a:t>of the product, call 911, 811</a:t>
              </a:r>
              <a:r>
                <a:rPr lang="en-US" sz="2000" b="1" kern="0" dirty="0">
                  <a:solidFill>
                    <a:prstClr val="white"/>
                  </a:solidFill>
                  <a:latin typeface="Calibri"/>
                </a:rPr>
                <a:t> (who notifies </a:t>
              </a:r>
              <a:r>
                <a:rPr kumimoji="0" lang="en-US" sz="2000" b="1" i="0" u="none" strike="noStrike" kern="0" cap="none" spc="0" normalizeH="0" baseline="0" noProof="0" dirty="0">
                  <a:ln>
                    <a:noFill/>
                  </a:ln>
                  <a:solidFill>
                    <a:prstClr val="white"/>
                  </a:solidFill>
                  <a:effectLst/>
                  <a:uLnTx/>
                  <a:uFillTx/>
                  <a:latin typeface="Calibri"/>
                  <a:ea typeface="+mn-ea"/>
                  <a:cs typeface="+mn-cs"/>
                </a:rPr>
                <a:t>the pipeline operator). </a:t>
              </a:r>
            </a:p>
          </p:txBody>
        </p:sp>
      </p:grpSp>
      <p:pic>
        <p:nvPicPr>
          <p:cNvPr id="3" name="Picture 2">
            <a:extLst>
              <a:ext uri="{FF2B5EF4-FFF2-40B4-BE49-F238E27FC236}">
                <a16:creationId xmlns:a16="http://schemas.microsoft.com/office/drawing/2014/main" id="{AEA7C7A8-0C75-4DB7-862B-DDC4153EAA6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153513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100"/>
                                        <p:tgtEl>
                                          <p:spTgt spid="28"/>
                                        </p:tgtEl>
                                      </p:cBhvr>
                                    </p:animEffect>
                                  </p:childTnLst>
                                </p:cTn>
                              </p:par>
                              <p:par>
                                <p:cTn id="8" presetID="1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Right)">
                                      <p:cBhvr>
                                        <p:cTn id="10" dur="1000"/>
                                        <p:tgtEl>
                                          <p:spTgt spid="2"/>
                                        </p:tgtEl>
                                      </p:cBhvr>
                                    </p:animEffect>
                                  </p:childTnLst>
                                </p:cTn>
                              </p:par>
                              <p:par>
                                <p:cTn id="11" presetID="1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lide(fromTop)">
                                      <p:cBhvr>
                                        <p:cTn id="13" dur="1000"/>
                                        <p:tgtEl>
                                          <p:spTgt spid="6"/>
                                        </p:tgtEl>
                                      </p:cBhvr>
                                    </p:animEffect>
                                  </p:childTnLst>
                                </p:cTn>
                              </p:par>
                              <p:par>
                                <p:cTn id="14" presetID="12" presetClass="entr" presetSubtype="2"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slide(fromRight)">
                                      <p:cBhvr>
                                        <p:cTn id="16" dur="1000"/>
                                        <p:tgtEl>
                                          <p:spTgt spid="60"/>
                                        </p:tgtEl>
                                      </p:cBhvr>
                                    </p:animEffect>
                                  </p:childTnLst>
                                </p:cTn>
                              </p:par>
                              <p:par>
                                <p:cTn id="17" presetID="12" presetClass="entr" presetSubtype="4"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slide(fromBottom)">
                                      <p:cBhvr>
                                        <p:cTn id="19" dur="1000"/>
                                        <p:tgtEl>
                                          <p:spTgt spid="29"/>
                                        </p:tgtEl>
                                      </p:cBhvr>
                                    </p:animEffect>
                                  </p:childTnLst>
                                </p:cTn>
                              </p:par>
                              <p:par>
                                <p:cTn id="20" presetID="12" presetClass="entr" presetSubtype="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slide(fromTop)">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74933" y="2299932"/>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20"/>
          <p:cNvGrpSpPr/>
          <p:nvPr/>
        </p:nvGrpSpPr>
        <p:grpSpPr>
          <a:xfrm>
            <a:off x="374932" y="1630146"/>
            <a:ext cx="4838701" cy="669786"/>
            <a:chOff x="3528650" y="2282184"/>
            <a:chExt cx="3816350" cy="669786"/>
          </a:xfrm>
        </p:grpSpPr>
        <p:sp>
          <p:nvSpPr>
            <p:cNvPr id="22" name="Rectangle 21"/>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3613149" y="2282184"/>
              <a:ext cx="3721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Nebraska811</a:t>
              </a:r>
            </a:p>
          </p:txBody>
        </p:sp>
      </p:grpSp>
      <p:sp>
        <p:nvSpPr>
          <p:cNvPr id="26" name="Rectangle 25"/>
          <p:cNvSpPr/>
          <p:nvPr/>
        </p:nvSpPr>
        <p:spPr>
          <a:xfrm>
            <a:off x="531228" y="3429000"/>
            <a:ext cx="7588156" cy="2123658"/>
          </a:xfrm>
          <a:prstGeom prst="rect">
            <a:avLst/>
          </a:prstGeom>
        </p:spPr>
        <p:txBody>
          <a:bodyPr wrap="square">
            <a:spAutoFit/>
          </a:bodyPr>
          <a:lstStyle/>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Eurostile"/>
                <a:ea typeface="+mn-ea"/>
                <a:cs typeface="Eurostile"/>
              </a:rPr>
              <a:t>DAMAGES </a:t>
            </a:r>
          </a:p>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Eurostile"/>
                <a:ea typeface="+mn-ea"/>
                <a:cs typeface="Eurostile"/>
              </a:rPr>
              <a:t>MUST BE REPORTED to 811 </a:t>
            </a:r>
          </a:p>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Eurostile"/>
                <a:ea typeface="+mn-ea"/>
                <a:cs typeface="Eurostile"/>
              </a:rPr>
              <a:t>per 76-2326</a:t>
            </a:r>
            <a:endParaRPr kumimoji="0" lang="en-US" sz="2800" b="1" i="0" u="none" strike="noStrike" kern="1200" cap="none" spc="0" normalizeH="0" baseline="0" noProof="0" dirty="0">
              <a:ln>
                <a:noFill/>
              </a:ln>
              <a:solidFill>
                <a:srgbClr val="FFFFFF"/>
              </a:solidFill>
              <a:effectLst/>
              <a:uLnTx/>
              <a:uFillTx/>
              <a:latin typeface="Eurostile"/>
              <a:ea typeface="+mn-ea"/>
              <a:cs typeface="Eurostile"/>
            </a:endParaRPr>
          </a:p>
          <a:p>
            <a:pPr marL="17780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DAMAGES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Nebraska811</a:t>
            </a:r>
            <a:endParaRPr kumimoji="0" lang="en-US" sz="24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pic>
        <p:nvPicPr>
          <p:cNvPr id="5" name="Picture 4">
            <a:extLst>
              <a:ext uri="{FF2B5EF4-FFF2-40B4-BE49-F238E27FC236}">
                <a16:creationId xmlns:a16="http://schemas.microsoft.com/office/drawing/2014/main" id="{CE8AFE26-EA14-4859-8A65-0C476A28A33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28891213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Left)">
                                      <p:cBhvr>
                                        <p:cTn id="10" dur="1000"/>
                                        <p:tgtEl>
                                          <p:spTgt spid="2"/>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lide(fromTop)">
                                      <p:cBhvr>
                                        <p:cTn id="13" dur="10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slide(fromLeft)">
                                      <p:cBhvr>
                                        <p:cTn id="19"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p:bldP spid="60" grpId="0" animBg="1"/>
      <p:bldP spid="4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4038600" y="1524001"/>
            <a:ext cx="5572290" cy="609599"/>
            <a:chOff x="2395241" y="2177088"/>
            <a:chExt cx="5979628" cy="611695"/>
          </a:xfrm>
        </p:grpSpPr>
        <p:sp>
          <p:nvSpPr>
            <p:cNvPr id="22" name="Rectangle 21"/>
            <p:cNvSpPr/>
            <p:nvPr/>
          </p:nvSpPr>
          <p:spPr>
            <a:xfrm>
              <a:off x="2395241" y="2177088"/>
              <a:ext cx="5486518" cy="61169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5" name="TextBox 24"/>
            <p:cNvSpPr txBox="1"/>
            <p:nvPr/>
          </p:nvSpPr>
          <p:spPr>
            <a:xfrm>
              <a:off x="2477011" y="2253549"/>
              <a:ext cx="5897858" cy="432368"/>
            </a:xfrm>
            <a:prstGeom prst="rect">
              <a:avLst/>
            </a:prstGeom>
            <a:noFill/>
          </p:spPr>
          <p:txBody>
            <a:bodyPr wrap="square" rtlCol="0">
              <a:spAutoFit/>
            </a:bodyPr>
            <a:lstStyle/>
            <a:p>
              <a:r>
                <a:rPr lang="en-US" sz="2200" b="1" dirty="0">
                  <a:solidFill>
                    <a:schemeClr val="tx1">
                      <a:lumMod val="95000"/>
                      <a:lumOff val="5000"/>
                    </a:schemeClr>
                  </a:solidFill>
                  <a:latin typeface="Eurostile" pitchFamily="34" charset="0"/>
                </a:rPr>
                <a:t>Reporting Damages to Nebraska811</a:t>
              </a:r>
            </a:p>
          </p:txBody>
        </p:sp>
      </p:grpSp>
      <p:sp>
        <p:nvSpPr>
          <p:cNvPr id="60" name="Rectangle 59"/>
          <p:cNvSpPr/>
          <p:nvPr/>
        </p:nvSpPr>
        <p:spPr>
          <a:xfrm flipV="1">
            <a:off x="1" y="4765778"/>
            <a:ext cx="3810000" cy="14033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3" name="Group 33"/>
          <p:cNvGrpSpPr/>
          <p:nvPr/>
        </p:nvGrpSpPr>
        <p:grpSpPr>
          <a:xfrm>
            <a:off x="4038600" y="2133600"/>
            <a:ext cx="5105400" cy="5791200"/>
            <a:chOff x="146275" y="611535"/>
            <a:chExt cx="4131427" cy="9387007"/>
          </a:xfrm>
        </p:grpSpPr>
        <p:sp>
          <p:nvSpPr>
            <p:cNvPr id="37" name="Rectangle 36"/>
            <p:cNvSpPr/>
            <p:nvPr/>
          </p:nvSpPr>
          <p:spPr>
            <a:xfrm>
              <a:off x="146275" y="611535"/>
              <a:ext cx="4131427" cy="7657818"/>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207938" y="869080"/>
              <a:ext cx="3965023" cy="9129462"/>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FFFFFF"/>
                  </a:solidFill>
                  <a:latin typeface="Eurostile"/>
                  <a:cs typeface="Eurostile"/>
                </a:rPr>
                <a:t>All Damages must be CALLED in to Nebraska811</a:t>
              </a:r>
            </a:p>
            <a:p>
              <a:endParaRPr lang="en-US" sz="2000" dirty="0">
                <a:solidFill>
                  <a:srgbClr val="FFFFFF"/>
                </a:solidFill>
                <a:latin typeface="Eurostile"/>
                <a:cs typeface="Eurostile"/>
              </a:endParaRPr>
            </a:p>
            <a:p>
              <a:pPr marL="342900" indent="-342900">
                <a:buFont typeface="Arial" panose="020B0604020202020204" pitchFamily="34" charset="0"/>
                <a:buChar char="•"/>
              </a:pPr>
              <a:r>
                <a:rPr lang="en-US" sz="2000" dirty="0">
                  <a:solidFill>
                    <a:srgbClr val="FFFFFF"/>
                  </a:solidFill>
                  <a:latin typeface="Eurostile"/>
                  <a:cs typeface="Eurostile"/>
                </a:rPr>
                <a:t>Be prepared to provide corresponding ticket number or notify call center operator If no corresponding ticket exists </a:t>
              </a:r>
            </a:p>
            <a:p>
              <a:endParaRPr lang="en-US" sz="2000" dirty="0">
                <a:solidFill>
                  <a:srgbClr val="FFFFFF"/>
                </a:solidFill>
                <a:latin typeface="Eurostile"/>
                <a:cs typeface="Eurostile"/>
              </a:endParaRPr>
            </a:p>
            <a:p>
              <a:pPr marL="342900" indent="-342900">
                <a:buFont typeface="Arial" panose="020B0604020202020204" pitchFamily="34" charset="0"/>
                <a:buChar char="•"/>
              </a:pPr>
              <a:r>
                <a:rPr lang="en-US" sz="2000" dirty="0">
                  <a:solidFill>
                    <a:srgbClr val="FFFFFF"/>
                  </a:solidFill>
                  <a:latin typeface="Eurostile"/>
                  <a:cs typeface="Eurostile"/>
                </a:rPr>
                <a:t>Provide location of damage and what utility (if known) was damaged</a:t>
              </a:r>
            </a:p>
            <a:p>
              <a:endParaRPr lang="en-US" sz="2000" dirty="0">
                <a:solidFill>
                  <a:srgbClr val="FFFFFF"/>
                </a:solidFill>
                <a:latin typeface="Eurostile"/>
                <a:cs typeface="Eurostile"/>
              </a:endParaRPr>
            </a:p>
            <a:p>
              <a:pPr marL="342900" indent="-342900">
                <a:buFont typeface="Arial" panose="020B0604020202020204" pitchFamily="34" charset="0"/>
                <a:buChar char="•"/>
              </a:pPr>
              <a:r>
                <a:rPr lang="en-US" sz="2000" dirty="0">
                  <a:solidFill>
                    <a:srgbClr val="FFFFFF"/>
                  </a:solidFill>
                  <a:latin typeface="Eurostile"/>
                  <a:cs typeface="Eurostile"/>
                </a:rPr>
                <a:t>Nebraska811 will notify all Member utilities located in or near the area of the reported damage</a:t>
              </a:r>
            </a:p>
            <a:p>
              <a:endParaRPr lang="en-US" sz="2000" dirty="0">
                <a:solidFill>
                  <a:srgbClr val="FFFFFF"/>
                </a:solidFill>
                <a:latin typeface="Eurostile"/>
                <a:cs typeface="Eurostile"/>
              </a:endParaRPr>
            </a:p>
            <a:p>
              <a:pPr marL="342900" indent="-342900">
                <a:buFont typeface="Arial" panose="020B0604020202020204" pitchFamily="34" charset="0"/>
                <a:buChar char="•"/>
              </a:pPr>
              <a:endParaRPr lang="en-US" sz="2000" dirty="0">
                <a:solidFill>
                  <a:srgbClr val="FFFFFF"/>
                </a:solidFill>
                <a:latin typeface="Eurostile"/>
                <a:cs typeface="Eurostile"/>
              </a:endParaRPr>
            </a:p>
            <a:p>
              <a:pPr marL="342900" indent="-342900">
                <a:buFont typeface="Arial" panose="020B0604020202020204" pitchFamily="34" charset="0"/>
                <a:buChar char="•"/>
              </a:pPr>
              <a:endParaRPr lang="en-US" sz="2000" dirty="0">
                <a:solidFill>
                  <a:srgbClr val="FFFFFF"/>
                </a:solidFill>
                <a:latin typeface="Eurostile"/>
                <a:cs typeface="Eurostile"/>
              </a:endParaRPr>
            </a:p>
            <a:p>
              <a:pPr marL="342900" indent="-342900">
                <a:buFont typeface="Arial" panose="020B0604020202020204" pitchFamily="34" charset="0"/>
                <a:buChar char="•"/>
              </a:pPr>
              <a:endParaRPr lang="en-US" sz="2000" dirty="0">
                <a:solidFill>
                  <a:srgbClr val="FFFFFF"/>
                </a:solidFill>
                <a:latin typeface="Eurostile"/>
                <a:cs typeface="Eurostile"/>
              </a:endParaRPr>
            </a:p>
            <a:p>
              <a:endParaRPr lang="en-US" sz="2000" dirty="0">
                <a:solidFill>
                  <a:srgbClr val="FFFFFF"/>
                </a:solidFill>
                <a:latin typeface="Eurostile"/>
                <a:cs typeface="Eurostile"/>
              </a:endParaRPr>
            </a:p>
          </p:txBody>
        </p:sp>
      </p:grpSp>
      <p:sp>
        <p:nvSpPr>
          <p:cNvPr id="19" name="Rectangle 18"/>
          <p:cNvSpPr/>
          <p:nvPr/>
        </p:nvSpPr>
        <p:spPr>
          <a:xfrm flipV="1">
            <a:off x="0" y="5051337"/>
            <a:ext cx="3809998" cy="1806663"/>
          </a:xfrm>
          <a:prstGeom prst="rect">
            <a:avLst/>
          </a:prstGeom>
          <a:solidFill>
            <a:schemeClr val="tx1">
              <a:lumMod val="95000"/>
              <a:lumOff val="5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0" name="Rectangle 19"/>
          <p:cNvSpPr/>
          <p:nvPr/>
        </p:nvSpPr>
        <p:spPr>
          <a:xfrm>
            <a:off x="52613" y="5135941"/>
            <a:ext cx="3721099" cy="1569660"/>
          </a:xfrm>
          <a:prstGeom prst="rect">
            <a:avLst/>
          </a:prstGeom>
        </p:spPr>
        <p:txBody>
          <a:bodyPr wrap="square">
            <a:spAutoFit/>
          </a:bodyPr>
          <a:lstStyle/>
          <a:p>
            <a:r>
              <a:rPr lang="en-US" sz="1600" dirty="0">
                <a:solidFill>
                  <a:srgbClr val="FFFFFF"/>
                </a:solidFill>
                <a:latin typeface="Eurostile" pitchFamily="34" charset="0"/>
              </a:rPr>
              <a:t>A </a:t>
            </a:r>
            <a:r>
              <a:rPr lang="en-US" sz="1600" dirty="0">
                <a:solidFill>
                  <a:schemeClr val="bg1"/>
                </a:solidFill>
              </a:rPr>
              <a:t>DAMAGE NOTIFICATION IS NOT A REQUEST FOR MARKING BUT A NOTICE OF DAMAGE OR DISTURBANCE OF AN UNDERGROUND FACILITY. ONLY THE AFFECTED FACILITY OWNER/OPERATOR IS REQUIRED TO RESPOND. </a:t>
            </a:r>
            <a:endParaRPr lang="en-US" sz="1600" dirty="0">
              <a:solidFill>
                <a:srgbClr val="FFFFFF"/>
              </a:solidFill>
              <a:latin typeface="Eurostile" pitchFamily="34" charset="0"/>
            </a:endParaRPr>
          </a:p>
        </p:txBody>
      </p:sp>
      <p:grpSp>
        <p:nvGrpSpPr>
          <p:cNvPr id="4" name="Group 65"/>
          <p:cNvGrpSpPr/>
          <p:nvPr/>
        </p:nvGrpSpPr>
        <p:grpSpPr>
          <a:xfrm>
            <a:off x="2819401" y="24696"/>
            <a:ext cx="6324602" cy="200081"/>
            <a:chOff x="6072995" y="535098"/>
            <a:chExt cx="3071006" cy="143969"/>
          </a:xfrm>
        </p:grpSpPr>
        <p:sp>
          <p:nvSpPr>
            <p:cNvPr id="24" name="Rectangle 23"/>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6" name="Rectangle 25"/>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Rectangle 26"/>
          <p:cNvSpPr/>
          <p:nvPr/>
        </p:nvSpPr>
        <p:spPr>
          <a:xfrm>
            <a:off x="2819400" y="224777"/>
            <a:ext cx="6324601" cy="117082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2809198" y="347426"/>
            <a:ext cx="6055402" cy="923330"/>
          </a:xfrm>
          <a:prstGeom prst="rect">
            <a:avLst/>
          </a:prstGeom>
          <a:noFill/>
        </p:spPr>
        <p:txBody>
          <a:bodyPr wrap="square" rtlCol="0">
            <a:spAutoFit/>
          </a:bodyPr>
          <a:lstStyle/>
          <a:p>
            <a:pPr algn="r"/>
            <a:r>
              <a:rPr lang="en-US" b="1" dirty="0">
                <a:solidFill>
                  <a:schemeClr val="lt1"/>
                </a:solidFill>
                <a:latin typeface="Eurostile" pitchFamily="34" charset="0"/>
              </a:rPr>
              <a:t>76-2326 NEBRASKA STATE LAWS REQUIRE THE EXCAVATOR TO CALL NEBRASKA811</a:t>
            </a:r>
          </a:p>
          <a:p>
            <a:pPr algn="r"/>
            <a:r>
              <a:rPr lang="en-US" dirty="0">
                <a:solidFill>
                  <a:schemeClr val="lt1"/>
                </a:solidFill>
                <a:latin typeface="Eurostile" pitchFamily="34" charset="0"/>
              </a:rPr>
              <a:t>IF A DAMAGE TO AN UNDERGROUND UTILITY OCCURS</a:t>
            </a:r>
            <a:endParaRPr lang="en-US" dirty="0">
              <a:solidFill>
                <a:srgbClr val="D62930"/>
              </a:solidFill>
              <a:latin typeface="Eurostile" pitchFamily="34" charset="0"/>
            </a:endParaRPr>
          </a:p>
        </p:txBody>
      </p:sp>
      <p:pic>
        <p:nvPicPr>
          <p:cNvPr id="5" name="Picture 4">
            <a:extLst>
              <a:ext uri="{FF2B5EF4-FFF2-40B4-BE49-F238E27FC236}">
                <a16:creationId xmlns:a16="http://schemas.microsoft.com/office/drawing/2014/main" id="{F6813BF4-F16A-49B5-AA8D-D224D7B6CE14}"/>
              </a:ext>
            </a:extLst>
          </p:cNvPr>
          <p:cNvPicPr>
            <a:picLocks noChangeAspect="1"/>
          </p:cNvPicPr>
          <p:nvPr/>
        </p:nvPicPr>
        <p:blipFill>
          <a:blip r:embed="rId2"/>
          <a:stretch>
            <a:fillRect/>
          </a:stretch>
        </p:blipFill>
        <p:spPr>
          <a:xfrm>
            <a:off x="0" y="1645443"/>
            <a:ext cx="3773712" cy="2975106"/>
          </a:xfrm>
          <a:prstGeom prst="rect">
            <a:avLst/>
          </a:prstGeom>
        </p:spPr>
      </p:pic>
      <p:pic>
        <p:nvPicPr>
          <p:cNvPr id="6" name="Picture 5">
            <a:extLst>
              <a:ext uri="{FF2B5EF4-FFF2-40B4-BE49-F238E27FC236}">
                <a16:creationId xmlns:a16="http://schemas.microsoft.com/office/drawing/2014/main" id="{7F28E5F8-0D9A-4463-8A48-E88CF5C75F0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316113925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Rectangle 9"/>
          <p:cNvSpPr/>
          <p:nvPr/>
        </p:nvSpPr>
        <p:spPr>
          <a:xfrm flipV="1">
            <a:off x="-8021" y="6553200"/>
            <a:ext cx="9144000" cy="762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mn-ea"/>
              <a:cs typeface="+mn-cs"/>
            </a:endParaRPr>
          </a:p>
        </p:txBody>
      </p:sp>
      <p:pic>
        <p:nvPicPr>
          <p:cNvPr id="6" name="Picture 5" descr="A picture containing grass, cake, birthday, sitting&#10;&#10;Description automatically generated">
            <a:extLst>
              <a:ext uri="{FF2B5EF4-FFF2-40B4-BE49-F238E27FC236}">
                <a16:creationId xmlns:a16="http://schemas.microsoft.com/office/drawing/2014/main" id="{36247523-0F31-462F-8E83-E64E331A0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4704359"/>
            <a:ext cx="2446420" cy="1821802"/>
          </a:xfrm>
          <a:prstGeom prst="rect">
            <a:avLst/>
          </a:prstGeom>
        </p:spPr>
      </p:pic>
      <p:pic>
        <p:nvPicPr>
          <p:cNvPr id="8" name="Picture 7" descr="Diagram&#10;&#10;Description automatically generated">
            <a:extLst>
              <a:ext uri="{FF2B5EF4-FFF2-40B4-BE49-F238E27FC236}">
                <a16:creationId xmlns:a16="http://schemas.microsoft.com/office/drawing/2014/main" id="{EBE3D57F-63E6-4FD0-BD8E-1F59267C7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664"/>
            <a:ext cx="2857500" cy="1905000"/>
          </a:xfrm>
          <a:prstGeom prst="rect">
            <a:avLst/>
          </a:prstGeom>
        </p:spPr>
      </p:pic>
      <p:sp>
        <p:nvSpPr>
          <p:cNvPr id="2" name="TextBox 1">
            <a:extLst>
              <a:ext uri="{FF2B5EF4-FFF2-40B4-BE49-F238E27FC236}">
                <a16:creationId xmlns:a16="http://schemas.microsoft.com/office/drawing/2014/main" id="{0385F3B5-DAB1-43ED-B9B2-05A55F44109B}"/>
              </a:ext>
            </a:extLst>
          </p:cNvPr>
          <p:cNvSpPr txBox="1"/>
          <p:nvPr/>
        </p:nvSpPr>
        <p:spPr>
          <a:xfrm>
            <a:off x="1143000" y="864665"/>
            <a:ext cx="7289422" cy="50783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all" spc="0" normalizeH="0" noProof="0" dirty="0">
                <a:ln>
                  <a:noFill/>
                </a:ln>
                <a:solidFill>
                  <a:prstClr val="white"/>
                </a:solidFill>
                <a:effectLst/>
                <a:uLnTx/>
                <a:uFillTx/>
                <a:latin typeface="Rockwell"/>
                <a:ea typeface="+mn-ea"/>
                <a:cs typeface="+mn-cs"/>
              </a:rPr>
              <a:t>811 Basics</a:t>
            </a:r>
            <a:endParaRPr kumimoji="0" lang="en-US" sz="2000" b="1" i="0" u="none" strike="noStrike" kern="1200" cap="all" spc="0" normalizeH="0" noProof="0" dirty="0">
              <a:ln>
                <a:noFill/>
              </a:ln>
              <a:solidFill>
                <a:prstClr val="white"/>
              </a:solidFill>
              <a:effectLst/>
              <a:uLnTx/>
              <a:uFillTx/>
              <a:latin typeface="Rockwell"/>
              <a:ea typeface="+mn-ea"/>
              <a:cs typeface="+mn-cs"/>
            </a:endParaRP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Rockwell"/>
                <a:ea typeface="+mn-ea"/>
                <a:cs typeface="+mn-cs"/>
              </a:rPr>
              <a:t>Applies to Everyone, Everywhere</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Rockwell"/>
                <a:ea typeface="+mn-ea"/>
                <a:cs typeface="+mn-cs"/>
              </a:rPr>
              <a:t>One Call Notification Act of 1994</a:t>
            </a:r>
          </a:p>
          <a:p>
            <a:pPr marL="1200150" lvl="2" indent="-285750">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Rockwell"/>
                <a:ea typeface="+mn-ea"/>
                <a:cs typeface="+mn-cs"/>
              </a:rPr>
              <a:t>One-Call Board of Directors</a:t>
            </a:r>
          </a:p>
          <a:p>
            <a:pPr marL="1200150" lvl="2" indent="-285750">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Rockwell"/>
                <a:ea typeface="+mn-ea"/>
                <a:cs typeface="+mn-cs"/>
              </a:rPr>
              <a:t>State Fire Marshal</a:t>
            </a:r>
          </a:p>
          <a:p>
            <a:pPr marL="1200150" lvl="2" indent="-285750">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Rockwell"/>
                <a:ea typeface="+mn-ea"/>
                <a:cs typeface="+mn-cs"/>
              </a:rPr>
              <a:t>Attorney General </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Rockwell"/>
                <a:ea typeface="+mn-ea"/>
                <a:cs typeface="+mn-cs"/>
              </a:rPr>
              <a:t>Free service/utilities pay to protect</a:t>
            </a:r>
          </a:p>
          <a:p>
            <a:pPr marL="800100" marR="0" lvl="1" indent="-34290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Rockwell"/>
                <a:ea typeface="+mn-ea"/>
                <a:cs typeface="+mn-cs"/>
              </a:rPr>
              <a:t>Protects underground utilities, excavators, general public, environment</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Rockwell"/>
                <a:ea typeface="+mn-ea"/>
                <a:cs typeface="+mn-cs"/>
              </a:rPr>
              <a:t>Needed now more than ever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CFA2DD1A-5176-4B7A-876C-72F013A10C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7829" y="43886"/>
            <a:ext cx="2598821" cy="1151596"/>
          </a:xfrm>
          <a:prstGeom prst="rect">
            <a:avLst/>
          </a:prstGeom>
        </p:spPr>
      </p:pic>
    </p:spTree>
    <p:extLst>
      <p:ext uri="{BB962C8B-B14F-4D97-AF65-F5344CB8AC3E}">
        <p14:creationId xmlns:p14="http://schemas.microsoft.com/office/powerpoint/2010/main" val="235707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96602" y="1840534"/>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Eurostile" pitchFamily="34" charset="0"/>
                <a:ea typeface="+mn-ea"/>
                <a:cs typeface="+mn-cs"/>
              </a:rPr>
              <a:t>DAMAGE DOCUMENTATION</a:t>
            </a:r>
            <a:endParaRPr kumimoji="0" lang="en-US" sz="2400" b="1" i="0" u="none" strike="noStrike" kern="1200" cap="none" spc="0" normalizeH="0" baseline="0" noProof="0" dirty="0">
              <a:ln>
                <a:noFill/>
              </a:ln>
              <a:solidFill>
                <a:srgbClr val="D62930"/>
              </a:solidFill>
              <a:effectLst/>
              <a:uLnTx/>
              <a:uFillTx/>
              <a:latin typeface="Eurostile" pitchFamily="34" charset="0"/>
              <a:ea typeface="+mn-ea"/>
              <a:cs typeface="+mn-cs"/>
            </a:endParaRP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838200" y="1934322"/>
            <a:ext cx="6934200" cy="4955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Pictures – good vs bad: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Pictures with date, time reference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Description of what picture illustrates:</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damage i.e. scraped, perforation caused by (type of machine) </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Scope of work</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Measurement reference – tape measure or common object</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Identifiable object in background for reference – building, street sign</a:t>
            </a:r>
          </a:p>
          <a:p>
            <a:pPr marL="457200" marR="0" lvl="1"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prstClr val="white"/>
                </a:solidFill>
                <a:effectLst/>
                <a:uLnTx/>
                <a:uFillTx/>
                <a:latin typeface="Calibri"/>
                <a:ea typeface="+mn-ea"/>
                <a:cs typeface="+mn-cs"/>
              </a:rPr>
            </a:b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  </a:t>
            </a:r>
            <a:endParaRPr kumimoji="0" lang="en-US" sz="2000" b="0" i="0" u="none" strike="noStrike" kern="1200" cap="none" spc="0" normalizeH="0" baseline="0" noProof="0" dirty="0">
              <a:ln>
                <a:noFill/>
              </a:ln>
              <a:solidFill>
                <a:srgbClr val="FFFFFF"/>
              </a:solidFill>
              <a:effectLst/>
              <a:uLnTx/>
              <a:uFillTx/>
              <a:latin typeface="Eurostile"/>
              <a:ea typeface="+mn-ea"/>
              <a:cs typeface="Eurostile"/>
            </a:endParaRPr>
          </a:p>
        </p:txBody>
      </p:sp>
      <p:grpSp>
        <p:nvGrpSpPr>
          <p:cNvPr id="12" name="Group 20">
            <a:extLst>
              <a:ext uri="{FF2B5EF4-FFF2-40B4-BE49-F238E27FC236}">
                <a16:creationId xmlns:a16="http://schemas.microsoft.com/office/drawing/2014/main" id="{73CB4E6C-02AB-4425-AC93-B5DFAF5568B2}"/>
              </a:ext>
            </a:extLst>
          </p:cNvPr>
          <p:cNvGrpSpPr/>
          <p:nvPr/>
        </p:nvGrpSpPr>
        <p:grpSpPr>
          <a:xfrm>
            <a:off x="304801" y="1437784"/>
            <a:ext cx="5029200" cy="496538"/>
            <a:chOff x="1861984" y="2134469"/>
            <a:chExt cx="5538846" cy="475790"/>
          </a:xfrm>
        </p:grpSpPr>
        <p:sp>
          <p:nvSpPr>
            <p:cNvPr id="13" name="Rectangle 12">
              <a:extLst>
                <a:ext uri="{FF2B5EF4-FFF2-40B4-BE49-F238E27FC236}">
                  <a16:creationId xmlns:a16="http://schemas.microsoft.com/office/drawing/2014/main" id="{28B1F4AC-F93F-4B16-BF39-AAA8E008B96F}"/>
                </a:ext>
              </a:extLst>
            </p:cNvPr>
            <p:cNvSpPr/>
            <p:nvPr/>
          </p:nvSpPr>
          <p:spPr>
            <a:xfrm>
              <a:off x="1955786" y="2134469"/>
              <a:ext cx="5169846" cy="449199"/>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E73BC55-0670-4CD3-BDC8-4E130B7613F3}"/>
                </a:ext>
              </a:extLst>
            </p:cNvPr>
            <p:cNvSpPr txBox="1"/>
            <p:nvPr/>
          </p:nvSpPr>
          <p:spPr>
            <a:xfrm>
              <a:off x="1861984" y="2167884"/>
              <a:ext cx="5538846" cy="442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0" dirty="0">
                  <a:solidFill>
                    <a:prstClr val="black">
                      <a:lumMod val="95000"/>
                      <a:lumOff val="5000"/>
                    </a:prstClr>
                  </a:solidFill>
                  <a:latin typeface="Eurostile" pitchFamily="34" charset="0"/>
                </a:rPr>
                <a:t>PICTURES/VIDEO</a:t>
              </a:r>
              <a:endParaRPr kumimoji="0" lang="en-US" sz="2400" b="1" i="0" u="none" strike="noStrike" kern="0" cap="none" spc="0" normalizeH="0" baseline="0" noProof="0" dirty="0">
                <a:ln>
                  <a:noFill/>
                </a:ln>
                <a:solidFill>
                  <a:prstClr val="black">
                    <a:lumMod val="95000"/>
                    <a:lumOff val="5000"/>
                  </a:prstClr>
                </a:solidFill>
                <a:effectLst/>
                <a:uLnTx/>
                <a:uFillTx/>
                <a:latin typeface="Eurostile" pitchFamily="34" charset="0"/>
                <a:ea typeface="+mn-ea"/>
                <a:cs typeface="+mn-cs"/>
              </a:endParaRPr>
            </a:p>
          </p:txBody>
        </p:sp>
      </p:grpSp>
    </p:spTree>
    <p:extLst>
      <p:ext uri="{BB962C8B-B14F-4D97-AF65-F5344CB8AC3E}">
        <p14:creationId xmlns:p14="http://schemas.microsoft.com/office/powerpoint/2010/main" val="2989386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8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35675" y="1679749"/>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One Call Violation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Complaint Form</a:t>
            </a:r>
            <a:endParaRPr kumimoji="0" lang="en-US" sz="24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pic>
        <p:nvPicPr>
          <p:cNvPr id="11" name="Picture 10">
            <a:extLst>
              <a:ext uri="{FF2B5EF4-FFF2-40B4-BE49-F238E27FC236}">
                <a16:creationId xmlns:a16="http://schemas.microsoft.com/office/drawing/2014/main" id="{FEE0A633-9A24-4E13-9CD8-562A9F75B86A}"/>
              </a:ext>
            </a:extLst>
          </p:cNvPr>
          <p:cNvPicPr>
            <a:picLocks noChangeAspect="1"/>
          </p:cNvPicPr>
          <p:nvPr/>
        </p:nvPicPr>
        <p:blipFill>
          <a:blip r:embed="rId4"/>
          <a:stretch>
            <a:fillRect/>
          </a:stretch>
        </p:blipFill>
        <p:spPr>
          <a:xfrm>
            <a:off x="2237856" y="2120905"/>
            <a:ext cx="4903705" cy="3865966"/>
          </a:xfrm>
          <a:prstGeom prst="rect">
            <a:avLst/>
          </a:prstGeom>
        </p:spPr>
      </p:pic>
    </p:spTree>
    <p:extLst>
      <p:ext uri="{BB962C8B-B14F-4D97-AF65-F5344CB8AC3E}">
        <p14:creationId xmlns:p14="http://schemas.microsoft.com/office/powerpoint/2010/main" val="1017910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1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35675" y="1679749"/>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One Call Violation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Complaint Form</a:t>
            </a:r>
            <a:endParaRPr kumimoji="0" lang="en-US" sz="24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pic>
        <p:nvPicPr>
          <p:cNvPr id="15" name="Content Placeholder 5">
            <a:extLst>
              <a:ext uri="{FF2B5EF4-FFF2-40B4-BE49-F238E27FC236}">
                <a16:creationId xmlns:a16="http://schemas.microsoft.com/office/drawing/2014/main" id="{E41DA6D9-97E2-4152-92EE-7D98835255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929" y="2180078"/>
            <a:ext cx="5250060" cy="3762543"/>
          </a:xfrm>
          <a:prstGeom prst="rect">
            <a:avLst/>
          </a:prstGeom>
        </p:spPr>
      </p:pic>
    </p:spTree>
    <p:extLst>
      <p:ext uri="{BB962C8B-B14F-4D97-AF65-F5344CB8AC3E}">
        <p14:creationId xmlns:p14="http://schemas.microsoft.com/office/powerpoint/2010/main" val="2770573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6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6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88362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42255" y="224776"/>
            <a:ext cx="3701745"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257801" y="305767"/>
            <a:ext cx="3860800"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Eurostile" panose="020B0604020202020204" charset="0"/>
                <a:ea typeface="+mn-ea"/>
                <a:cs typeface="+mn-cs"/>
              </a:rPr>
              <a:t>Incorrect location</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800" b="1" cap="all" dirty="0">
                <a:solidFill>
                  <a:prstClr val="white"/>
                </a:solidFill>
                <a:latin typeface="Eurostile" panose="020B0604020202020204" charset="0"/>
              </a:rPr>
              <a:t>76-2327</a:t>
            </a:r>
            <a:endParaRPr kumimoji="0" lang="en-US" sz="2000" b="1" i="0" u="none" strike="noStrike" kern="1200" cap="all" spc="0" normalizeH="0" baseline="0" noProof="0" dirty="0">
              <a:ln>
                <a:noFill/>
              </a:ln>
              <a:solidFill>
                <a:srgbClr val="D62930"/>
              </a:solidFill>
              <a:effectLst/>
              <a:uLnTx/>
              <a:uFillTx/>
              <a:latin typeface="Eurostile" panose="020B0604020202020204" charset="0"/>
              <a:ea typeface="+mn-ea"/>
              <a:cs typeface="+mn-cs"/>
            </a:endParaRP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1295400" y="1862661"/>
            <a:ext cx="7086600" cy="44012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If in the course of excavation,</a:t>
            </a:r>
            <a:r>
              <a:rPr kumimoji="0" lang="en-US" sz="3600" b="0" i="0" u="none" strike="noStrike" kern="1200" cap="none" spc="0" normalizeH="0" noProof="0" dirty="0">
                <a:ln>
                  <a:noFill/>
                </a:ln>
                <a:solidFill>
                  <a:prstClr val="white"/>
                </a:solidFill>
                <a:effectLst/>
                <a:uLnTx/>
                <a:uFillTx/>
                <a:latin typeface="Calibri"/>
                <a:ea typeface="+mn-ea"/>
                <a:cs typeface="+mn-cs"/>
              </a:rPr>
              <a:t> the excavator discovers that the operator has incorrectly located the underground facility, he or she shall notify the center as soon as practical but no later than </a:t>
            </a:r>
            <a:r>
              <a:rPr kumimoji="0" lang="en-US" sz="3600" b="0" i="0" u="none" strike="noStrike" kern="1200" cap="none" spc="0" normalizeH="0" noProof="0" dirty="0">
                <a:ln>
                  <a:noFill/>
                </a:ln>
                <a:solidFill>
                  <a:srgbClr val="FFFF00"/>
                </a:solidFill>
                <a:effectLst/>
                <a:uLnTx/>
                <a:uFillTx/>
                <a:latin typeface="Calibri"/>
                <a:ea typeface="+mn-ea"/>
                <a:cs typeface="+mn-cs"/>
              </a:rPr>
              <a:t>seventy-two hours </a:t>
            </a:r>
            <a:r>
              <a:rPr kumimoji="0" lang="en-US" sz="3600" b="0" i="0" u="none" strike="noStrike" kern="1200" cap="none" spc="0" normalizeH="0" noProof="0" dirty="0">
                <a:ln>
                  <a:noFill/>
                </a:ln>
                <a:solidFill>
                  <a:prstClr val="white"/>
                </a:solidFill>
                <a:effectLst/>
                <a:uLnTx/>
                <a:uFillTx/>
                <a:latin typeface="Calibri"/>
                <a:ea typeface="+mn-ea"/>
                <a:cs typeface="+mn-cs"/>
              </a:rPr>
              <a:t>after discovery.</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496419" y="1108109"/>
            <a:ext cx="4838701" cy="655908"/>
            <a:chOff x="3528650" y="2282184"/>
            <a:chExt cx="3816350" cy="669786"/>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6D429A3-21F8-4946-895A-EF5300BBB1E3}"/>
                </a:ext>
              </a:extLst>
            </p:cNvPr>
            <p:cNvSpPr txBox="1"/>
            <p:nvPr/>
          </p:nvSpPr>
          <p:spPr>
            <a:xfrm>
              <a:off x="3613149" y="2282184"/>
              <a:ext cx="3721101" cy="5342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endParaRPr>
            </a:p>
          </p:txBody>
        </p:sp>
      </p:grpSp>
    </p:spTree>
    <p:extLst>
      <p:ext uri="{BB962C8B-B14F-4D97-AF65-F5344CB8AC3E}">
        <p14:creationId xmlns:p14="http://schemas.microsoft.com/office/powerpoint/2010/main" val="2250649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35675" y="1679749"/>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noProof="0" dirty="0">
                <a:ln>
                  <a:noFill/>
                </a:ln>
                <a:solidFill>
                  <a:prstClr val="white"/>
                </a:solidFill>
                <a:effectLst/>
                <a:uLnTx/>
                <a:uFillTx/>
                <a:latin typeface="Eurostile" pitchFamily="34" charset="0"/>
                <a:ea typeface="+mn-ea"/>
                <a:cs typeface="+mn-cs"/>
              </a:rPr>
              <a:t>Incorrect Locate Example</a:t>
            </a:r>
            <a:endParaRPr kumimoji="0" lang="en-US" sz="2400" b="1" i="0" u="none" strike="noStrike" kern="1200" cap="all" spc="0" normalizeH="0" noProof="0" dirty="0">
              <a:ln>
                <a:noFill/>
              </a:ln>
              <a:solidFill>
                <a:srgbClr val="D62930"/>
              </a:solidFill>
              <a:effectLst/>
              <a:uLnTx/>
              <a:uFillTx/>
              <a:latin typeface="Eurostile" pitchFamily="34" charset="0"/>
              <a:ea typeface="+mn-ea"/>
              <a:cs typeface="+mn-cs"/>
            </a:endParaRP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pic>
        <p:nvPicPr>
          <p:cNvPr id="4" name="Picture 3">
            <a:extLst>
              <a:ext uri="{FF2B5EF4-FFF2-40B4-BE49-F238E27FC236}">
                <a16:creationId xmlns:a16="http://schemas.microsoft.com/office/drawing/2014/main" id="{E2CA8A9E-71E4-4C3B-84EA-511E987699C1}"/>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69748" y="1797193"/>
            <a:ext cx="6033687" cy="4525265"/>
          </a:xfrm>
          <a:prstGeom prst="rect">
            <a:avLst/>
          </a:prstGeom>
        </p:spPr>
      </p:pic>
      <p:sp>
        <p:nvSpPr>
          <p:cNvPr id="2" name="Rectangle 1">
            <a:extLst>
              <a:ext uri="{FF2B5EF4-FFF2-40B4-BE49-F238E27FC236}">
                <a16:creationId xmlns:a16="http://schemas.microsoft.com/office/drawing/2014/main" id="{E3FD118C-812F-41B4-8CBF-7E51B15B1EDE}"/>
              </a:ext>
            </a:extLst>
          </p:cNvPr>
          <p:cNvSpPr/>
          <p:nvPr/>
        </p:nvSpPr>
        <p:spPr>
          <a:xfrm>
            <a:off x="1740565" y="5505027"/>
            <a:ext cx="4572000" cy="707886"/>
          </a:xfrm>
          <a:prstGeom prst="rect">
            <a:avLst/>
          </a:prstGeom>
        </p:spPr>
        <p:txBody>
          <a:bodyPr>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00"/>
                </a:solidFill>
                <a:effectLst/>
                <a:uLnTx/>
                <a:uFillTx/>
                <a:latin typeface="Calibri"/>
                <a:ea typeface="+mn-ea"/>
                <a:cs typeface="+mn-cs"/>
              </a:rPr>
              <a:t>Incorrect locate example </a:t>
            </a:r>
            <a:r>
              <a:rPr kumimoji="0" lang="en-US" sz="2000" b="0" i="0" u="none" strike="noStrike" kern="1200" cap="none" spc="0" normalizeH="0" baseline="0" noProof="0" dirty="0">
                <a:ln>
                  <a:noFill/>
                </a:ln>
                <a:solidFill>
                  <a:prstClr val="white"/>
                </a:solidFill>
                <a:effectLst/>
                <a:uLnTx/>
                <a:uFillTx/>
                <a:latin typeface="Calibri"/>
                <a:ea typeface="+mn-ea"/>
                <a:cs typeface="+mn-cs"/>
              </a:rPr>
              <a:t>– picture shows meter with no marks</a:t>
            </a:r>
          </a:p>
        </p:txBody>
      </p:sp>
      <p:sp>
        <p:nvSpPr>
          <p:cNvPr id="5" name="Arrow: Left 4">
            <a:extLst>
              <a:ext uri="{FF2B5EF4-FFF2-40B4-BE49-F238E27FC236}">
                <a16:creationId xmlns:a16="http://schemas.microsoft.com/office/drawing/2014/main" id="{DF82308D-CA4D-409C-B470-890CAB841576}"/>
              </a:ext>
            </a:extLst>
          </p:cNvPr>
          <p:cNvSpPr/>
          <p:nvPr/>
        </p:nvSpPr>
        <p:spPr>
          <a:xfrm>
            <a:off x="6343547" y="2660576"/>
            <a:ext cx="838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3B5DC5F6-DF8E-4278-BB2F-8806A6F096B4}"/>
              </a:ext>
            </a:extLst>
          </p:cNvPr>
          <p:cNvSpPr/>
          <p:nvPr/>
        </p:nvSpPr>
        <p:spPr>
          <a:xfrm rot="16200000">
            <a:off x="2381354" y="2508176"/>
            <a:ext cx="838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664E7F1-71CE-44E5-BEA2-4B24E036E4CE}"/>
              </a:ext>
            </a:extLst>
          </p:cNvPr>
          <p:cNvSpPr/>
          <p:nvPr/>
        </p:nvSpPr>
        <p:spPr>
          <a:xfrm>
            <a:off x="1224477" y="1912130"/>
            <a:ext cx="4572000" cy="400110"/>
          </a:xfrm>
          <a:prstGeom prst="rect">
            <a:avLst/>
          </a:prstGeom>
        </p:spPr>
        <p:txBody>
          <a:bodyPr>
            <a:spAutoFit/>
          </a:bodyPr>
          <a:lstStyle/>
          <a:p>
            <a:pPr marR="0" lvl="1" algn="l" defTabSz="914400" rtl="0" eaLnBrk="1" fontAlgn="auto" latinLnBrk="0" hangingPunct="1">
              <a:lnSpc>
                <a:spcPct val="100000"/>
              </a:lnSpc>
              <a:spcBef>
                <a:spcPts val="0"/>
              </a:spcBef>
              <a:spcAft>
                <a:spcPts val="0"/>
              </a:spcAft>
              <a:buClrTx/>
              <a:buSzTx/>
              <a:tabLst/>
              <a:defRPr/>
            </a:pPr>
            <a:r>
              <a:rPr lang="en-US" sz="2000" b="1" dirty="0">
                <a:solidFill>
                  <a:srgbClr val="FF2929"/>
                </a:solidFill>
                <a:latin typeface="Calibri"/>
              </a:rPr>
              <a:t>GAS METER</a:t>
            </a:r>
            <a:endParaRPr kumimoji="0" lang="en-US" sz="2000" b="0" i="0" u="none" strike="noStrike" kern="1200" cap="none" spc="0" normalizeH="0" baseline="0" noProof="0" dirty="0">
              <a:ln>
                <a:noFill/>
              </a:ln>
              <a:solidFill>
                <a:srgbClr val="FF2929"/>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A2D5FE62-3F80-4842-9119-07E9D95D8E6C}"/>
              </a:ext>
            </a:extLst>
          </p:cNvPr>
          <p:cNvSpPr/>
          <p:nvPr/>
        </p:nvSpPr>
        <p:spPr>
          <a:xfrm>
            <a:off x="5895820" y="3228945"/>
            <a:ext cx="1733653" cy="400110"/>
          </a:xfrm>
          <a:prstGeom prst="rect">
            <a:avLst/>
          </a:prstGeom>
        </p:spPr>
        <p:txBody>
          <a:bodyPr wrap="square">
            <a:spAutoFit/>
          </a:bodyPr>
          <a:lstStyle/>
          <a:p>
            <a:pPr marR="0" lvl="1"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srgbClr val="FF2929"/>
                </a:solidFill>
                <a:effectLst/>
                <a:uLnTx/>
                <a:uFillTx/>
                <a:latin typeface="Calibri"/>
                <a:ea typeface="+mn-ea"/>
                <a:cs typeface="+mn-cs"/>
              </a:rPr>
              <a:t>MARKS</a:t>
            </a:r>
            <a:endParaRPr kumimoji="0" lang="en-US" sz="2000" b="0" i="0" u="none" strike="noStrike" kern="1200" cap="none" spc="0" normalizeH="0" baseline="0" noProof="0" dirty="0">
              <a:ln>
                <a:noFill/>
              </a:ln>
              <a:solidFill>
                <a:srgbClr val="FF2929"/>
              </a:solidFill>
              <a:effectLst/>
              <a:uLnTx/>
              <a:uFillTx/>
              <a:latin typeface="Calibri"/>
              <a:ea typeface="+mn-ea"/>
              <a:cs typeface="+mn-cs"/>
            </a:endParaRPr>
          </a:p>
        </p:txBody>
      </p:sp>
    </p:spTree>
    <p:extLst>
      <p:ext uri="{BB962C8B-B14F-4D97-AF65-F5344CB8AC3E}">
        <p14:creationId xmlns:p14="http://schemas.microsoft.com/office/powerpoint/2010/main" val="3201356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9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230CE6-25D2-4739-AE4A-B6A8CB10894C}"/>
              </a:ext>
            </a:extLst>
          </p:cNvPr>
          <p:cNvPicPr>
            <a:picLocks noChangeAspect="1"/>
          </p:cNvPicPr>
          <p:nvPr/>
        </p:nvPicPr>
        <p:blipFill>
          <a:blip r:embed="rId2"/>
          <a:stretch>
            <a:fillRect/>
          </a:stretch>
        </p:blipFill>
        <p:spPr>
          <a:xfrm>
            <a:off x="493726" y="1420068"/>
            <a:ext cx="8156548" cy="4934307"/>
          </a:xfrm>
          <a:prstGeom prst="rect">
            <a:avLst/>
          </a:prstGeom>
        </p:spPr>
      </p:pic>
      <p:grpSp>
        <p:nvGrpSpPr>
          <p:cNvPr id="3" name="Group 65"/>
          <p:cNvGrpSpPr/>
          <p:nvPr/>
        </p:nvGrpSpPr>
        <p:grpSpPr>
          <a:xfrm>
            <a:off x="5477933" y="0"/>
            <a:ext cx="3666069" cy="229564"/>
            <a:chOff x="6072995" y="535098"/>
            <a:chExt cx="3071006" cy="143969"/>
          </a:xfrm>
        </p:grpSpPr>
        <p:sp>
          <p:nvSpPr>
            <p:cNvPr id="27" name="Rectangle 26"/>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Rectangle 27"/>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0" name="Rectangle 29"/>
          <p:cNvSpPr/>
          <p:nvPr/>
        </p:nvSpPr>
        <p:spPr>
          <a:xfrm>
            <a:off x="5477933" y="224778"/>
            <a:ext cx="3666067" cy="64777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TextBox 30"/>
          <p:cNvSpPr txBox="1"/>
          <p:nvPr/>
        </p:nvSpPr>
        <p:spPr>
          <a:xfrm>
            <a:off x="5688270" y="305767"/>
            <a:ext cx="343033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REPORT</a:t>
            </a:r>
            <a:r>
              <a:rPr kumimoji="0" lang="en-US" sz="2400" b="1" i="0" u="none" strike="noStrike" kern="1200" cap="none" spc="0" normalizeH="0" baseline="0" noProof="0" dirty="0">
                <a:ln>
                  <a:noFill/>
                </a:ln>
                <a:solidFill>
                  <a:prstClr val="white"/>
                </a:solidFill>
                <a:effectLst/>
                <a:uLnTx/>
                <a:uFillTx/>
                <a:latin typeface="Eurostile" pitchFamily="34" charset="0"/>
                <a:ea typeface="+mn-ea"/>
                <a:cs typeface="+mn-cs"/>
              </a:rPr>
              <a:t> VIOLATIONS</a:t>
            </a:r>
            <a:endParaRPr kumimoji="0" lang="en-US" sz="2400" b="1" i="0" u="none" strike="noStrike" kern="1200" cap="none" spc="0" normalizeH="0" baseline="0" noProof="0" dirty="0">
              <a:ln>
                <a:noFill/>
              </a:ln>
              <a:solidFill>
                <a:srgbClr val="FF0000"/>
              </a:solidFill>
              <a:effectLst/>
              <a:uLnTx/>
              <a:uFillTx/>
              <a:latin typeface="Eurostile" pitchFamily="34" charset="0"/>
              <a:ea typeface="+mn-ea"/>
              <a:cs typeface="+mn-cs"/>
            </a:endParaRPr>
          </a:p>
        </p:txBody>
      </p:sp>
      <p:pic>
        <p:nvPicPr>
          <p:cNvPr id="26" name="Picture 25" descr="cursor.pdf"/>
          <p:cNvPicPr>
            <a:picLocks noChangeAspect="1"/>
          </p:cNvPicPr>
          <p:nvPr/>
        </p:nvPicPr>
        <p:blipFill>
          <a:blip r:embed="rId3" cstate="print"/>
          <a:stretch>
            <a:fillRect/>
          </a:stretch>
        </p:blipFill>
        <p:spPr>
          <a:xfrm flipH="1">
            <a:off x="-965200" y="6229707"/>
            <a:ext cx="234525" cy="396379"/>
          </a:xfrm>
          <a:prstGeom prst="rect">
            <a:avLst/>
          </a:prstGeom>
        </p:spPr>
      </p:pic>
      <p:pic>
        <p:nvPicPr>
          <p:cNvPr id="21" name="Picture 20" descr="cursor.pdf"/>
          <p:cNvPicPr>
            <a:picLocks noChangeAspect="1"/>
          </p:cNvPicPr>
          <p:nvPr/>
        </p:nvPicPr>
        <p:blipFill>
          <a:blip r:embed="rId3" cstate="print"/>
          <a:stretch>
            <a:fillRect/>
          </a:stretch>
        </p:blipFill>
        <p:spPr>
          <a:xfrm>
            <a:off x="9690100" y="4841379"/>
            <a:ext cx="234525" cy="396379"/>
          </a:xfrm>
          <a:prstGeom prst="rect">
            <a:avLst/>
          </a:prstGeom>
        </p:spPr>
      </p:pic>
      <p:pic>
        <p:nvPicPr>
          <p:cNvPr id="5" name="Picture 4">
            <a:extLst>
              <a:ext uri="{FF2B5EF4-FFF2-40B4-BE49-F238E27FC236}">
                <a16:creationId xmlns:a16="http://schemas.microsoft.com/office/drawing/2014/main" id="{368735DF-2E4F-4771-B98C-F85355D3539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215785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12465 0.17917 C 0.05052 0.20648 -0.02361 0.23519 -0.07431 0.12801 C -0.12517 0.02153 -0.16285 -0.36551 -0.1809 -0.45694 " pathEditMode="relative" rAng="0" ptsTypes="AAA">
                                      <p:cBhvr>
                                        <p:cTn id="10" dur="5000" fill="hold"/>
                                        <p:tgtEl>
                                          <p:spTgt spid="21"/>
                                        </p:tgtEl>
                                        <p:attrNameLst>
                                          <p:attrName>ppt_x</p:attrName>
                                          <p:attrName>ppt_y</p:attrName>
                                        </p:attrNameLst>
                                      </p:cBhvr>
                                      <p:rCtr x="-15278" y="-30556"/>
                                    </p:animMotion>
                                  </p:childTnLst>
                                </p:cTn>
                              </p:par>
                            </p:childTnLst>
                          </p:cTn>
                        </p:par>
                        <p:par>
                          <p:cTn id="11" fill="hold">
                            <p:stCondLst>
                              <p:cond delay="5500"/>
                            </p:stCondLst>
                            <p:childTnLst>
                              <p:par>
                                <p:cTn id="12" presetID="26" presetClass="emph" presetSubtype="0" fill="hold" nodeType="afterEffect">
                                  <p:stCondLst>
                                    <p:cond delay="0"/>
                                  </p:stCondLst>
                                  <p:childTnLst>
                                    <p:animEffect transition="out" filter="fade">
                                      <p:cBhvr>
                                        <p:cTn id="13" dur="500" tmFilter="0, 0; .2, .5; .8, .5; 1, 0"/>
                                        <p:tgtEl>
                                          <p:spTgt spid="21"/>
                                        </p:tgtEl>
                                      </p:cBhvr>
                                    </p:animEffect>
                                    <p:animScale>
                                      <p:cBhvr>
                                        <p:cTn id="14" dur="250" autoRev="1" fill="hold"/>
                                        <p:tgtEl>
                                          <p:spTgt spid="21"/>
                                        </p:tgtEl>
                                      </p:cBhvr>
                                      <p:by x="105000" y="105000"/>
                                    </p:animScale>
                                  </p:childTnLst>
                                </p:cTn>
                              </p:par>
                            </p:childTnLst>
                          </p:cTn>
                        </p:par>
                        <p:par>
                          <p:cTn id="15" fill="hold">
                            <p:stCondLst>
                              <p:cond delay="6000"/>
                            </p:stCondLst>
                            <p:childTnLst>
                              <p:par>
                                <p:cTn id="16" presetID="10" presetClass="exit" presetSubtype="0" fill="hold" nodeType="afterEffect">
                                  <p:stCondLst>
                                    <p:cond delay="0"/>
                                  </p:stCondLst>
                                  <p:childTnLst>
                                    <p:animEffect transition="out" filter="fade">
                                      <p:cBhvr>
                                        <p:cTn id="17" dur="1000"/>
                                        <p:tgtEl>
                                          <p:spTgt spid="21"/>
                                        </p:tgtEl>
                                      </p:cBhvr>
                                    </p:animEffect>
                                    <p:set>
                                      <p:cBhvr>
                                        <p:cTn id="18" dur="1" fill="hold">
                                          <p:stCondLst>
                                            <p:cond delay="999"/>
                                          </p:stCondLst>
                                        </p:cTn>
                                        <p:tgtEl>
                                          <p:spTgt spid="21"/>
                                        </p:tgtEl>
                                        <p:attrNameLst>
                                          <p:attrName>style.visibility</p:attrName>
                                        </p:attrNameLst>
                                      </p:cBhvr>
                                      <p:to>
                                        <p:strVal val="hidden"/>
                                      </p:to>
                                    </p:set>
                                  </p:childTnLst>
                                </p:cTn>
                              </p:par>
                            </p:childTnLst>
                          </p:cTn>
                        </p:par>
                        <p:par>
                          <p:cTn id="19" fill="hold">
                            <p:stCondLst>
                              <p:cond delay="7000"/>
                            </p:stCondLst>
                            <p:childTnLst>
                              <p:par>
                                <p:cTn id="20" presetID="10" presetClass="entr" presetSubtype="0"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p:stCondLst>
                              <p:cond delay="7500"/>
                            </p:stCondLst>
                            <p:childTnLst>
                              <p:par>
                                <p:cTn id="24" presetID="0" presetClass="path" presetSubtype="0" accel="50000" decel="50000" fill="hold" nodeType="afterEffect">
                                  <p:stCondLst>
                                    <p:cond delay="0"/>
                                  </p:stCondLst>
                                  <p:childTnLst>
                                    <p:animMotion origin="layout" path="M 0.10018 0.19329 C 0.22865 0.20254 0.35747 0.21342 0.44601 0.17546 C 0.53542 0.13773 0.60018 0.00162 0.63229 -0.02986 " pathEditMode="relative" rAng="0" ptsTypes="AAA">
                                      <p:cBhvr>
                                        <p:cTn id="25" dur="3000" fill="hold"/>
                                        <p:tgtEl>
                                          <p:spTgt spid="26"/>
                                        </p:tgtEl>
                                        <p:attrNameLst>
                                          <p:attrName>ppt_x</p:attrName>
                                          <p:attrName>ppt_y</p:attrName>
                                        </p:attrNameLst>
                                      </p:cBhvr>
                                      <p:rCtr x="26597" y="-10718"/>
                                    </p:animMotion>
                                  </p:childTnLst>
                                </p:cTn>
                              </p:par>
                            </p:childTnLst>
                          </p:cTn>
                        </p:par>
                        <p:par>
                          <p:cTn id="26" fill="hold">
                            <p:stCondLst>
                              <p:cond delay="10500"/>
                            </p:stCondLst>
                            <p:childTnLst>
                              <p:par>
                                <p:cTn id="27" presetID="26" presetClass="emph" presetSubtype="0" fill="hold" nodeType="afterEffect">
                                  <p:stCondLst>
                                    <p:cond delay="0"/>
                                  </p:stCondLst>
                                  <p:childTnLst>
                                    <p:animEffect transition="out" filter="fade">
                                      <p:cBhvr>
                                        <p:cTn id="28" dur="500" tmFilter="0, 0; .2, .5; .8, .5; 1, 0"/>
                                        <p:tgtEl>
                                          <p:spTgt spid="26"/>
                                        </p:tgtEl>
                                      </p:cBhvr>
                                    </p:animEffect>
                                    <p:animScale>
                                      <p:cBhvr>
                                        <p:cTn id="29" dur="250" autoRev="1" fill="hold"/>
                                        <p:tgtEl>
                                          <p:spTgt spid="26"/>
                                        </p:tgtEl>
                                      </p:cBhvr>
                                      <p:by x="105000" y="105000"/>
                                    </p:animScale>
                                  </p:childTnLst>
                                </p:cTn>
                              </p:par>
                            </p:childTnLst>
                          </p:cTn>
                        </p:par>
                        <p:par>
                          <p:cTn id="30" fill="hold">
                            <p:stCondLst>
                              <p:cond delay="11000"/>
                            </p:stCondLst>
                            <p:childTnLst>
                              <p:par>
                                <p:cTn id="31" presetID="10" presetClass="exit" presetSubtype="0" fill="hold" nodeType="afterEffect">
                                  <p:stCondLst>
                                    <p:cond delay="0"/>
                                  </p:stCondLst>
                                  <p:childTnLst>
                                    <p:animEffect transition="out" filter="fade">
                                      <p:cBhvr>
                                        <p:cTn id="32" dur="1000"/>
                                        <p:tgtEl>
                                          <p:spTgt spid="26"/>
                                        </p:tgtEl>
                                      </p:cBhvr>
                                    </p:animEffect>
                                    <p:set>
                                      <p:cBhvr>
                                        <p:cTn id="33"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64854" y="1316207"/>
            <a:ext cx="7108749" cy="727829"/>
            <a:chOff x="2230983" y="2205984"/>
            <a:chExt cx="5169846" cy="392787"/>
          </a:xfrm>
        </p:grpSpPr>
        <p:sp>
          <p:nvSpPr>
            <p:cNvPr id="22" name="Rectangle 21"/>
            <p:cNvSpPr/>
            <p:nvPr/>
          </p:nvSpPr>
          <p:spPr>
            <a:xfrm>
              <a:off x="2230983" y="2205984"/>
              <a:ext cx="5169846" cy="392787"/>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2230983" y="2272365"/>
              <a:ext cx="4776063" cy="232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Nebraska Attorney General’s Complaint Form</a:t>
              </a:r>
            </a:p>
          </p:txBody>
        </p:sp>
      </p:grpSp>
      <p:sp>
        <p:nvSpPr>
          <p:cNvPr id="60" name="Rectangle 59"/>
          <p:cNvSpPr/>
          <p:nvPr/>
        </p:nvSpPr>
        <p:spPr>
          <a:xfrm>
            <a:off x="147751" y="6691071"/>
            <a:ext cx="8629388" cy="15943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Rectangle 36"/>
          <p:cNvSpPr/>
          <p:nvPr/>
        </p:nvSpPr>
        <p:spPr>
          <a:xfrm>
            <a:off x="64854" y="2058131"/>
            <a:ext cx="8630911" cy="4466535"/>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28"/>
          <p:cNvSpPr/>
          <p:nvPr/>
        </p:nvSpPr>
        <p:spPr>
          <a:xfrm>
            <a:off x="-8644001" y="878575"/>
            <a:ext cx="8278679"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Reporting Period October 2014 – September 2015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36 investigatory files opened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29 files closed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25 files placed in remediation/still in remediation (settlement reached, civil penalty assessed: monitoring compliance with Act for a period of time pursuant to Consent Decree)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Civil penalties assessed:  $35,000</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Assessed civil penalties may be waived if Contractor maintains compliance for a period of time and attends a Damage Prevention Safety Education course approved by the State Fire Marshal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31 files still open and under investigation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8" name="Group 65"/>
          <p:cNvGrpSpPr/>
          <p:nvPr/>
        </p:nvGrpSpPr>
        <p:grpSpPr>
          <a:xfrm>
            <a:off x="5477933" y="0"/>
            <a:ext cx="3666069" cy="229564"/>
            <a:chOff x="6072995" y="535098"/>
            <a:chExt cx="3071006" cy="143969"/>
          </a:xfrm>
        </p:grpSpPr>
        <p:sp>
          <p:nvSpPr>
            <p:cNvPr id="32" name="Rectangle 31"/>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Rectangle 3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4" name="Rectangle 33"/>
          <p:cNvSpPr/>
          <p:nvPr/>
        </p:nvSpPr>
        <p:spPr>
          <a:xfrm>
            <a:off x="5477933" y="224778"/>
            <a:ext cx="3666067" cy="10208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TextBox 3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Eurostile" pitchFamily="34" charset="0"/>
                <a:ea typeface="+mn-ea"/>
                <a:cs typeface="+mn-cs"/>
              </a:rPr>
              <a:t>REPORT ONE CALL VIOLATIONS</a:t>
            </a:r>
            <a:endParaRPr kumimoji="0" lang="en-US" sz="2400" b="1" i="0" u="none" strike="noStrike" kern="1200" cap="none" spc="0" normalizeH="0" baseline="0" noProof="0" dirty="0">
              <a:ln>
                <a:noFill/>
              </a:ln>
              <a:solidFill>
                <a:srgbClr val="FF0000"/>
              </a:solidFill>
              <a:effectLst/>
              <a:uLnTx/>
              <a:uFillTx/>
              <a:latin typeface="Eurostile" pitchFamily="34" charset="0"/>
              <a:ea typeface="+mn-ea"/>
              <a:cs typeface="+mn-cs"/>
            </a:endParaRPr>
          </a:p>
        </p:txBody>
      </p:sp>
      <p:pic>
        <p:nvPicPr>
          <p:cNvPr id="4" name="Picture 3">
            <a:extLst>
              <a:ext uri="{FF2B5EF4-FFF2-40B4-BE49-F238E27FC236}">
                <a16:creationId xmlns:a16="http://schemas.microsoft.com/office/drawing/2014/main" id="{445F45EB-0DBA-4FE9-86A1-277AC6C1CD55}"/>
              </a:ext>
            </a:extLst>
          </p:cNvPr>
          <p:cNvPicPr>
            <a:picLocks noChangeAspect="1"/>
          </p:cNvPicPr>
          <p:nvPr/>
        </p:nvPicPr>
        <p:blipFill>
          <a:blip r:embed="rId3"/>
          <a:stretch>
            <a:fillRect/>
          </a:stretch>
        </p:blipFill>
        <p:spPr>
          <a:xfrm>
            <a:off x="839260" y="2150652"/>
            <a:ext cx="3355566" cy="4313845"/>
          </a:xfrm>
          <a:prstGeom prst="rect">
            <a:avLst/>
          </a:prstGeom>
        </p:spPr>
      </p:pic>
      <p:pic>
        <p:nvPicPr>
          <p:cNvPr id="5" name="Picture 4">
            <a:extLst>
              <a:ext uri="{FF2B5EF4-FFF2-40B4-BE49-F238E27FC236}">
                <a16:creationId xmlns:a16="http://schemas.microsoft.com/office/drawing/2014/main" id="{39E18C59-2BB9-4071-825C-1D3217E81B45}"/>
              </a:ext>
            </a:extLst>
          </p:cNvPr>
          <p:cNvPicPr>
            <a:picLocks noChangeAspect="1"/>
          </p:cNvPicPr>
          <p:nvPr/>
        </p:nvPicPr>
        <p:blipFill>
          <a:blip r:embed="rId4"/>
          <a:stretch>
            <a:fillRect/>
          </a:stretch>
        </p:blipFill>
        <p:spPr>
          <a:xfrm>
            <a:off x="4572000" y="2181329"/>
            <a:ext cx="2953555" cy="4329027"/>
          </a:xfrm>
          <a:prstGeom prst="rect">
            <a:avLst/>
          </a:prstGeom>
        </p:spPr>
      </p:pic>
      <p:pic>
        <p:nvPicPr>
          <p:cNvPr id="3" name="Picture 2">
            <a:extLst>
              <a:ext uri="{FF2B5EF4-FFF2-40B4-BE49-F238E27FC236}">
                <a16:creationId xmlns:a16="http://schemas.microsoft.com/office/drawing/2014/main" id="{B60188BE-3FDD-40DF-A6C3-60C7EAC7B9E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35553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1000"/>
                                        <p:tgtEl>
                                          <p:spTgt spid="2"/>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slide(fromLeft)">
                                      <p:cBhvr>
                                        <p:cTn id="16"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37" grpId="0" animBg="1"/>
      <p:bldP spid="2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33008" y="1206931"/>
            <a:ext cx="7108749" cy="675490"/>
            <a:chOff x="2230983" y="2167884"/>
            <a:chExt cx="5169846" cy="487299"/>
          </a:xfrm>
        </p:grpSpPr>
        <p:sp>
          <p:nvSpPr>
            <p:cNvPr id="22" name="Rectangle 21"/>
            <p:cNvSpPr/>
            <p:nvPr/>
          </p:nvSpPr>
          <p:spPr>
            <a:xfrm>
              <a:off x="2230983" y="2205984"/>
              <a:ext cx="5169846" cy="449199"/>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 name="TextBox 24"/>
            <p:cNvSpPr txBox="1"/>
            <p:nvPr/>
          </p:nvSpPr>
          <p:spPr>
            <a:xfrm>
              <a:off x="2395243" y="2167884"/>
              <a:ext cx="5005586" cy="3330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lumMod val="95000"/>
                      <a:lumOff val="5000"/>
                    </a:prstClr>
                  </a:solidFill>
                  <a:effectLst/>
                  <a:uLnTx/>
                  <a:uFillTx/>
                  <a:latin typeface="Eurostile" pitchFamily="34" charset="0"/>
                  <a:ea typeface="+mn-ea"/>
                  <a:cs typeface="+mn-cs"/>
                </a:rPr>
                <a:t>Nebraska Attorney General’s Office</a:t>
              </a:r>
            </a:p>
          </p:txBody>
        </p:sp>
      </p:grpSp>
      <p:sp>
        <p:nvSpPr>
          <p:cNvPr id="60" name="Rectangle 59"/>
          <p:cNvSpPr/>
          <p:nvPr/>
        </p:nvSpPr>
        <p:spPr>
          <a:xfrm>
            <a:off x="282601" y="6424924"/>
            <a:ext cx="8629388" cy="15943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 name="Rectangle 36"/>
          <p:cNvSpPr/>
          <p:nvPr/>
        </p:nvSpPr>
        <p:spPr>
          <a:xfrm>
            <a:off x="64854" y="1868068"/>
            <a:ext cx="8847135" cy="444801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9" name="Rectangle 28"/>
          <p:cNvSpPr/>
          <p:nvPr/>
        </p:nvSpPr>
        <p:spPr>
          <a:xfrm>
            <a:off x="140926" y="1968654"/>
            <a:ext cx="8170561" cy="44012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a:ea typeface="+mn-ea"/>
                <a:cs typeface="+mn-cs"/>
              </a:rPr>
              <a:t>The Process: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white"/>
                </a:solidFill>
                <a:effectLst/>
                <a:uLnTx/>
                <a:uFillTx/>
                <a:latin typeface="Calibri"/>
                <a:ea typeface="+mn-ea"/>
                <a:cs typeface="+mn-cs"/>
              </a:rPr>
              <a:t>The Nebraska Attorney General’s Office receives an alleged report of violation(s) of Nebraska’s One Call Notification Act from either a Facility Owner or a Contractor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white"/>
                </a:solidFill>
                <a:effectLst/>
                <a:uLnTx/>
                <a:uFillTx/>
                <a:latin typeface="Calibri"/>
                <a:ea typeface="+mn-ea"/>
                <a:cs typeface="+mn-cs"/>
              </a:rPr>
              <a:t>The AG’s office reviews the report and conducts additional investigation, if necessary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0" dirty="0">
                <a:solidFill>
                  <a:prstClr val="white"/>
                </a:solidFill>
                <a:latin typeface="Calibri"/>
              </a:rPr>
              <a:t>The alleged offender will receive written notice of a possible violation and be given the opportunity to respond to the complaint.</a:t>
            </a: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a:ea typeface="+mn-ea"/>
                <a:cs typeface="+mn-cs"/>
              </a:rPr>
              <a:t>Possible outcomes can include, but not limited to:  Warning letter, Damage Prevention Class, Consent Decree, Civil Penalty…</a:t>
            </a:r>
          </a:p>
        </p:txBody>
      </p:sp>
      <p:grpSp>
        <p:nvGrpSpPr>
          <p:cNvPr id="28" name="Group 65"/>
          <p:cNvGrpSpPr/>
          <p:nvPr/>
        </p:nvGrpSpPr>
        <p:grpSpPr>
          <a:xfrm>
            <a:off x="5477933" y="0"/>
            <a:ext cx="3666069" cy="229564"/>
            <a:chOff x="6072995" y="535098"/>
            <a:chExt cx="3071006" cy="143969"/>
          </a:xfrm>
        </p:grpSpPr>
        <p:sp>
          <p:nvSpPr>
            <p:cNvPr id="32" name="Rectangle 31"/>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 name="Rectangle 3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4" name="Rectangle 33"/>
          <p:cNvSpPr/>
          <p:nvPr/>
        </p:nvSpPr>
        <p:spPr>
          <a:xfrm>
            <a:off x="5477933" y="224778"/>
            <a:ext cx="3666067" cy="10208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 name="TextBox 3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Eurostile" pitchFamily="34" charset="0"/>
                <a:ea typeface="+mn-ea"/>
                <a:cs typeface="+mn-cs"/>
              </a:rPr>
              <a:t>REPORT ONE CALL VIOLATIONS</a:t>
            </a:r>
            <a:endParaRPr kumimoji="0" lang="en-US" sz="2400" b="1" i="0" u="none" strike="noStrike" kern="0" cap="none" spc="0" normalizeH="0" baseline="0" noProof="0" dirty="0">
              <a:ln>
                <a:noFill/>
              </a:ln>
              <a:solidFill>
                <a:srgbClr val="FF0000"/>
              </a:solidFill>
              <a:effectLst/>
              <a:uLnTx/>
              <a:uFillTx/>
              <a:latin typeface="Eurostile" pitchFamily="34" charset="0"/>
              <a:ea typeface="+mn-ea"/>
              <a:cs typeface="+mn-cs"/>
            </a:endParaRPr>
          </a:p>
        </p:txBody>
      </p:sp>
      <p:pic>
        <p:nvPicPr>
          <p:cNvPr id="3" name="Picture 2">
            <a:extLst>
              <a:ext uri="{FF2B5EF4-FFF2-40B4-BE49-F238E27FC236}">
                <a16:creationId xmlns:a16="http://schemas.microsoft.com/office/drawing/2014/main" id="{7DDEDB3D-0BFB-4B2B-8745-86899CB7817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160551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1000"/>
                                        <p:tgtEl>
                                          <p:spTgt spid="2"/>
                                        </p:tgtEl>
                                      </p:cBhvr>
                                    </p:animEffect>
                                  </p:childTnLst>
                                </p:cTn>
                              </p:par>
                            </p:childTnLst>
                          </p:cTn>
                        </p:par>
                        <p:par>
                          <p:cTn id="8" fill="hold">
                            <p:stCondLst>
                              <p:cond delay="1000"/>
                            </p:stCondLst>
                            <p:childTnLst>
                              <p:par>
                                <p:cTn id="9" presetID="12" presetClass="entr" presetSubtype="1"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slide(fromTop)">
                                      <p:cBhvr>
                                        <p:cTn id="11" dur="1000"/>
                                        <p:tgtEl>
                                          <p:spTgt spid="37"/>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childTnLst>
                                </p:cTn>
                              </p:par>
                              <p:par>
                                <p:cTn id="15" presetID="12" presetClass="entr" presetSubtype="8" fill="hold" grpId="0" nodeType="withEffect">
                                  <p:stCondLst>
                                    <p:cond delay="2000"/>
                                  </p:stCondLst>
                                  <p:childTnLst>
                                    <p:set>
                                      <p:cBhvr>
                                        <p:cTn id="16" dur="1" fill="hold">
                                          <p:stCondLst>
                                            <p:cond delay="0"/>
                                          </p:stCondLst>
                                        </p:cTn>
                                        <p:tgtEl>
                                          <p:spTgt spid="60"/>
                                        </p:tgtEl>
                                        <p:attrNameLst>
                                          <p:attrName>style.visibility</p:attrName>
                                        </p:attrNameLst>
                                      </p:cBhvr>
                                      <p:to>
                                        <p:strVal val="visible"/>
                                      </p:to>
                                    </p:set>
                                    <p:animEffect transition="in" filter="slide(fromLeft)">
                                      <p:cBhvr>
                                        <p:cTn id="17"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37" grpId="0" animBg="1"/>
      <p:bldP spid="2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147751" y="1396995"/>
            <a:ext cx="7108749" cy="597292"/>
            <a:chOff x="2230983" y="2167884"/>
            <a:chExt cx="5169846" cy="430887"/>
          </a:xfrm>
        </p:grpSpPr>
        <p:sp>
          <p:nvSpPr>
            <p:cNvPr id="22" name="Rectangle 21"/>
            <p:cNvSpPr/>
            <p:nvPr/>
          </p:nvSpPr>
          <p:spPr>
            <a:xfrm>
              <a:off x="2230983" y="2205984"/>
              <a:ext cx="5169846" cy="392787"/>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2395243" y="2167884"/>
              <a:ext cx="5005586" cy="3108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Nebraska Attorney General’s Report</a:t>
              </a:r>
            </a:p>
          </p:txBody>
        </p:sp>
      </p:grpSp>
      <p:sp>
        <p:nvSpPr>
          <p:cNvPr id="60" name="Rectangle 59"/>
          <p:cNvSpPr/>
          <p:nvPr/>
        </p:nvSpPr>
        <p:spPr>
          <a:xfrm>
            <a:off x="147751" y="6691071"/>
            <a:ext cx="8629388" cy="15943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Rectangle 36"/>
          <p:cNvSpPr/>
          <p:nvPr/>
        </p:nvSpPr>
        <p:spPr>
          <a:xfrm>
            <a:off x="64854" y="2058131"/>
            <a:ext cx="8630911" cy="4466535"/>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28"/>
          <p:cNvSpPr/>
          <p:nvPr/>
        </p:nvSpPr>
        <p:spPr>
          <a:xfrm>
            <a:off x="-8734331" y="1612439"/>
            <a:ext cx="8278679"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Reporting Period October 2014 – September 2015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36 investigatory files opened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29 files closed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25 files placed in remediation/still in remediation (settlement reached, civil penalty assessed: monitoring compliance with Act for a period of time pursuant to Consent Decree)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Civil penalties assessed:  $35,000</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Assessed civil penalties may be waived if Contractor maintains compliance for a period of time and attends a Damage Prevention Safety Education course approved by the State Fire Marshal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31 files still open and under investigation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8" name="Group 65"/>
          <p:cNvGrpSpPr/>
          <p:nvPr/>
        </p:nvGrpSpPr>
        <p:grpSpPr>
          <a:xfrm>
            <a:off x="5477933" y="0"/>
            <a:ext cx="3666069" cy="229564"/>
            <a:chOff x="6072995" y="535098"/>
            <a:chExt cx="3071006" cy="143969"/>
          </a:xfrm>
        </p:grpSpPr>
        <p:sp>
          <p:nvSpPr>
            <p:cNvPr id="32" name="Rectangle 31"/>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Rectangle 3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4" name="Rectangle 33"/>
          <p:cNvSpPr/>
          <p:nvPr/>
        </p:nvSpPr>
        <p:spPr>
          <a:xfrm>
            <a:off x="5477933" y="224778"/>
            <a:ext cx="3666067" cy="10208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TextBox 3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Eurostile" pitchFamily="34" charset="0"/>
                <a:ea typeface="+mn-ea"/>
                <a:cs typeface="+mn-cs"/>
              </a:rPr>
              <a:t>REPORT ONE CALL VIOLATIONS</a:t>
            </a:r>
            <a:endParaRPr kumimoji="0" lang="en-US" sz="2400" b="1" i="0" u="none" strike="noStrike" kern="1200" cap="none" spc="0" normalizeH="0" baseline="0" noProof="0" dirty="0">
              <a:ln>
                <a:noFill/>
              </a:ln>
              <a:solidFill>
                <a:srgbClr val="FF0000"/>
              </a:solidFill>
              <a:effectLst/>
              <a:uLnTx/>
              <a:uFillTx/>
              <a:latin typeface="Eurostile" pitchFamily="34" charset="0"/>
              <a:ea typeface="+mn-ea"/>
              <a:cs typeface="+mn-cs"/>
            </a:endParaRPr>
          </a:p>
        </p:txBody>
      </p:sp>
      <p:pic>
        <p:nvPicPr>
          <p:cNvPr id="3" name="Picture 2">
            <a:extLst>
              <a:ext uri="{FF2B5EF4-FFF2-40B4-BE49-F238E27FC236}">
                <a16:creationId xmlns:a16="http://schemas.microsoft.com/office/drawing/2014/main" id="{E71D1205-BB74-45CB-A502-70EF1ABF48C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pic>
        <p:nvPicPr>
          <p:cNvPr id="7" name="Picture 6">
            <a:extLst>
              <a:ext uri="{FF2B5EF4-FFF2-40B4-BE49-F238E27FC236}">
                <a16:creationId xmlns:a16="http://schemas.microsoft.com/office/drawing/2014/main" id="{D9869211-4D54-415F-BCB0-FFA0C883CFC2}"/>
              </a:ext>
            </a:extLst>
          </p:cNvPr>
          <p:cNvPicPr>
            <a:picLocks noChangeAspect="1"/>
          </p:cNvPicPr>
          <p:nvPr/>
        </p:nvPicPr>
        <p:blipFill>
          <a:blip r:embed="rId3"/>
          <a:stretch>
            <a:fillRect/>
          </a:stretch>
        </p:blipFill>
        <p:spPr>
          <a:xfrm>
            <a:off x="2133600" y="2106737"/>
            <a:ext cx="5609024" cy="4401676"/>
          </a:xfrm>
          <a:prstGeom prst="rect">
            <a:avLst/>
          </a:prstGeom>
        </p:spPr>
      </p:pic>
    </p:spTree>
    <p:extLst>
      <p:ext uri="{BB962C8B-B14F-4D97-AF65-F5344CB8AC3E}">
        <p14:creationId xmlns:p14="http://schemas.microsoft.com/office/powerpoint/2010/main" val="26637872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74933" y="2299932"/>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20"/>
          <p:cNvGrpSpPr/>
          <p:nvPr/>
        </p:nvGrpSpPr>
        <p:grpSpPr>
          <a:xfrm>
            <a:off x="374932" y="1630146"/>
            <a:ext cx="4838701" cy="669786"/>
            <a:chOff x="3528650" y="2282184"/>
            <a:chExt cx="3816350" cy="669786"/>
          </a:xfrm>
        </p:grpSpPr>
        <p:sp>
          <p:nvSpPr>
            <p:cNvPr id="22" name="Rectangle 21"/>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3613149" y="2282184"/>
              <a:ext cx="3721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Nebraska811</a:t>
              </a:r>
            </a:p>
          </p:txBody>
        </p:sp>
      </p:grpSp>
      <p:sp>
        <p:nvSpPr>
          <p:cNvPr id="26" name="Rectangle 25"/>
          <p:cNvSpPr/>
          <p:nvPr/>
        </p:nvSpPr>
        <p:spPr>
          <a:xfrm>
            <a:off x="762855" y="2548622"/>
            <a:ext cx="2814082" cy="2431435"/>
          </a:xfrm>
          <a:prstGeom prst="rect">
            <a:avLst/>
          </a:prstGeom>
        </p:spPr>
        <p:txBody>
          <a:bodyPr wrap="square">
            <a:spAutoFit/>
          </a:bodyPr>
          <a:lstStyle/>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Eurostile"/>
                <a:ea typeface="+mn-ea"/>
                <a:cs typeface="Eurostile"/>
              </a:rPr>
              <a:t>Help spread</a:t>
            </a:r>
            <a:r>
              <a:rPr kumimoji="0" lang="en-US" sz="3200" b="1" i="0" u="none" strike="noStrike" kern="1200" cap="none" spc="0" normalizeH="0" noProof="0" dirty="0">
                <a:ln>
                  <a:noFill/>
                </a:ln>
                <a:solidFill>
                  <a:srgbClr val="FFFFFF"/>
                </a:solidFill>
                <a:effectLst/>
                <a:uLnTx/>
                <a:uFillTx/>
                <a:latin typeface="Eurostile"/>
                <a:ea typeface="+mn-ea"/>
                <a:cs typeface="Eurostile"/>
              </a:rPr>
              <a:t> the Safe Digging message!</a:t>
            </a:r>
            <a:endParaRPr kumimoji="0" lang="en-US" sz="2400" b="1" i="0" u="none" strike="noStrike" kern="1200" cap="none" spc="0" normalizeH="0" baseline="0" noProof="0" dirty="0">
              <a:ln>
                <a:noFill/>
              </a:ln>
              <a:solidFill>
                <a:srgbClr val="FFFFFF"/>
              </a:solidFill>
              <a:effectLst/>
              <a:uLnTx/>
              <a:uFillTx/>
              <a:latin typeface="Eurostile"/>
              <a:ea typeface="+mn-ea"/>
              <a:cs typeface="Eurostile"/>
            </a:endParaRPr>
          </a:p>
          <a:p>
            <a:pPr marL="17780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Eurostile" pitchFamily="34" charset="0"/>
                <a:ea typeface="+mn-ea"/>
                <a:cs typeface="+mn-cs"/>
              </a:rPr>
              <a:t>PUBLIC AWARENESS</a:t>
            </a:r>
          </a:p>
        </p:txBody>
      </p:sp>
      <p:sp>
        <p:nvSpPr>
          <p:cNvPr id="18" name="Rectangle 17">
            <a:extLst>
              <a:ext uri="{FF2B5EF4-FFF2-40B4-BE49-F238E27FC236}">
                <a16:creationId xmlns:a16="http://schemas.microsoft.com/office/drawing/2014/main" id="{A3491FA2-6013-48F4-9616-DE0FB4F3D7D4}"/>
              </a:ext>
            </a:extLst>
          </p:cNvPr>
          <p:cNvSpPr/>
          <p:nvPr/>
        </p:nvSpPr>
        <p:spPr>
          <a:xfrm>
            <a:off x="659802" y="4928066"/>
            <a:ext cx="2814082" cy="1569660"/>
          </a:xfrm>
          <a:prstGeom prst="rect">
            <a:avLst/>
          </a:prstGeom>
        </p:spPr>
        <p:txBody>
          <a:bodyPr wrap="square">
            <a:spAutoFit/>
          </a:bodyPr>
          <a:lstStyle/>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Eurostile"/>
                <a:ea typeface="+mn-ea"/>
                <a:cs typeface="Eurostile"/>
              </a:rPr>
              <a:t>Order FREE educational material</a:t>
            </a:r>
            <a:r>
              <a:rPr kumimoji="0" lang="en-US" sz="2400" b="1" i="0" u="none" strike="noStrike" kern="1200" cap="none" spc="0" normalizeH="0" noProof="0" dirty="0">
                <a:ln>
                  <a:noFill/>
                </a:ln>
                <a:solidFill>
                  <a:srgbClr val="FFFFFF"/>
                </a:solidFill>
                <a:effectLst/>
                <a:uLnTx/>
                <a:uFillTx/>
                <a:latin typeface="Eurostile"/>
                <a:ea typeface="+mn-ea"/>
                <a:cs typeface="Eurostile"/>
              </a:rPr>
              <a:t> at www.ne1call.com</a:t>
            </a:r>
            <a:endParaRPr kumimoji="0" lang="en-US" b="0" i="0" u="none" strike="noStrike" kern="1200" cap="none" spc="0" normalizeH="0" baseline="0" noProof="0" dirty="0">
              <a:ln>
                <a:noFill/>
              </a:ln>
              <a:solidFill>
                <a:srgbClr val="FFFFFF"/>
              </a:solidFill>
              <a:effectLst/>
              <a:uLnTx/>
              <a:uFillTx/>
              <a:latin typeface="Eurostile"/>
              <a:ea typeface="+mn-ea"/>
              <a:cs typeface="Eurostile"/>
            </a:endParaRPr>
          </a:p>
        </p:txBody>
      </p:sp>
      <p:pic>
        <p:nvPicPr>
          <p:cNvPr id="8" name="Picture 7">
            <a:extLst>
              <a:ext uri="{FF2B5EF4-FFF2-40B4-BE49-F238E27FC236}">
                <a16:creationId xmlns:a16="http://schemas.microsoft.com/office/drawing/2014/main" id="{3C88D31D-E804-4F2C-A798-9970790FE40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pic>
        <p:nvPicPr>
          <p:cNvPr id="6" name="Picture 5">
            <a:extLst>
              <a:ext uri="{FF2B5EF4-FFF2-40B4-BE49-F238E27FC236}">
                <a16:creationId xmlns:a16="http://schemas.microsoft.com/office/drawing/2014/main" id="{3DE502E8-C7F7-4A57-A674-28F0FBEEBEF1}"/>
              </a:ext>
            </a:extLst>
          </p:cNvPr>
          <p:cNvPicPr>
            <a:picLocks noChangeAspect="1"/>
          </p:cNvPicPr>
          <p:nvPr/>
        </p:nvPicPr>
        <p:blipFill>
          <a:blip r:embed="rId4"/>
          <a:stretch>
            <a:fillRect/>
          </a:stretch>
        </p:blipFill>
        <p:spPr>
          <a:xfrm>
            <a:off x="3964859" y="2606787"/>
            <a:ext cx="4155589" cy="3825125"/>
          </a:xfrm>
          <a:prstGeom prst="rect">
            <a:avLst/>
          </a:prstGeom>
        </p:spPr>
      </p:pic>
    </p:spTree>
    <p:extLst>
      <p:ext uri="{BB962C8B-B14F-4D97-AF65-F5344CB8AC3E}">
        <p14:creationId xmlns:p14="http://schemas.microsoft.com/office/powerpoint/2010/main" val="28751039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Left)">
                                      <p:cBhvr>
                                        <p:cTn id="10" dur="1000"/>
                                        <p:tgtEl>
                                          <p:spTgt spid="2"/>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lide(fromTop)">
                                      <p:cBhvr>
                                        <p:cTn id="13" dur="10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slide(fromLeft)">
                                      <p:cBhvr>
                                        <p:cTn id="19" dur="10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p:bldP spid="60" grpId="0" animBg="1"/>
      <p:bldP spid="45"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EC5BC-07E5-47F9-B37D-1538E7980075}"/>
              </a:ext>
            </a:extLst>
          </p:cNvPr>
          <p:cNvSpPr>
            <a:spLocks noGrp="1"/>
          </p:cNvSpPr>
          <p:nvPr>
            <p:ph type="title"/>
          </p:nvPr>
        </p:nvSpPr>
        <p:spPr/>
        <p:txBody>
          <a:bodyPr/>
          <a:lstStyle/>
          <a:p>
            <a:endParaRPr lang="en-US"/>
          </a:p>
        </p:txBody>
      </p:sp>
      <p:pic>
        <p:nvPicPr>
          <p:cNvPr id="5" name="Content Placeholder 4" descr="Graphical user interface, website&#10;&#10;Description automatically generated">
            <a:extLst>
              <a:ext uri="{FF2B5EF4-FFF2-40B4-BE49-F238E27FC236}">
                <a16:creationId xmlns:a16="http://schemas.microsoft.com/office/drawing/2014/main" id="{AB59E96B-0542-4593-A951-236CF8ED54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015718"/>
            <a:ext cx="5842282" cy="5842282"/>
          </a:xfrm>
        </p:spPr>
      </p:pic>
      <p:pic>
        <p:nvPicPr>
          <p:cNvPr id="6" name="Picture 5">
            <a:extLst>
              <a:ext uri="{FF2B5EF4-FFF2-40B4-BE49-F238E27FC236}">
                <a16:creationId xmlns:a16="http://schemas.microsoft.com/office/drawing/2014/main" id="{32081379-6169-49AB-92A9-57012AFEFA6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spTree>
    <p:extLst>
      <p:ext uri="{BB962C8B-B14F-4D97-AF65-F5344CB8AC3E}">
        <p14:creationId xmlns:p14="http://schemas.microsoft.com/office/powerpoint/2010/main" val="747055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TextBox 5"/>
          <p:cNvSpPr txBox="1">
            <a:spLocks noChangeArrowheads="1"/>
          </p:cNvSpPr>
          <p:nvPr/>
        </p:nvSpPr>
        <p:spPr bwMode="auto">
          <a:xfrm>
            <a:off x="495300" y="1623925"/>
            <a:ext cx="8153399" cy="2554545"/>
          </a:xfrm>
          <a:prstGeom prst="rect">
            <a:avLst/>
          </a:prstGeom>
          <a:noFill/>
          <a:ln w="9525">
            <a:noFill/>
            <a:miter lim="800000"/>
            <a:headEnd/>
            <a:tailEnd/>
          </a:ln>
        </p:spPr>
        <p:txBody>
          <a:bodyPr wrap="square">
            <a:prstTxWarp prst="textNoShape">
              <a:avLst/>
            </a:prstTxWarp>
            <a:spAutoFit/>
          </a:bodyPr>
          <a:lstStyle/>
          <a:p>
            <a:pPr algn="ctr" eaLnBrk="1" hangingPunct="1"/>
            <a:r>
              <a:rPr lang="en-US" sz="3200" dirty="0">
                <a:solidFill>
                  <a:srgbClr val="FFFFFF"/>
                </a:solidFill>
                <a:latin typeface="Eurostile" pitchFamily="-108" charset="0"/>
              </a:rPr>
              <a:t>Questions?  </a:t>
            </a:r>
          </a:p>
          <a:p>
            <a:pPr algn="ctr" eaLnBrk="1" hangingPunct="1"/>
            <a:r>
              <a:rPr lang="en-US" sz="3200" dirty="0">
                <a:solidFill>
                  <a:srgbClr val="FFFFFF"/>
                </a:solidFill>
                <a:latin typeface="Eurostile" pitchFamily="-108" charset="0"/>
              </a:rPr>
              <a:t>Contact Jill Geyer at </a:t>
            </a:r>
            <a:r>
              <a:rPr lang="en-US" sz="3200" dirty="0">
                <a:solidFill>
                  <a:srgbClr val="FFFFFF"/>
                </a:solidFill>
                <a:latin typeface="Eurostile" pitchFamily="-108" charset="0"/>
                <a:hlinkClick r:id="rId3"/>
              </a:rPr>
              <a:t>jillgeyer@occinc.com</a:t>
            </a:r>
            <a:r>
              <a:rPr lang="en-US" sz="3200" dirty="0">
                <a:solidFill>
                  <a:srgbClr val="FFFFFF"/>
                </a:solidFill>
                <a:latin typeface="Eurostile" pitchFamily="-108" charset="0"/>
              </a:rPr>
              <a:t> or visit the Nebraska811 website www.ne1call.com</a:t>
            </a:r>
          </a:p>
          <a:p>
            <a:pPr eaLnBrk="1" hangingPunct="1"/>
            <a:endParaRPr lang="en-US" sz="3200" dirty="0">
              <a:solidFill>
                <a:srgbClr val="FFFFFF"/>
              </a:solidFill>
              <a:latin typeface="Eurostile" pitchFamily="-108" charset="0"/>
            </a:endParaRPr>
          </a:p>
        </p:txBody>
      </p:sp>
      <p:sp>
        <p:nvSpPr>
          <p:cNvPr id="10" name="Rectangle 9"/>
          <p:cNvSpPr/>
          <p:nvPr/>
        </p:nvSpPr>
        <p:spPr>
          <a:xfrm flipV="1">
            <a:off x="0" y="3733800"/>
            <a:ext cx="9144000" cy="762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n-US" dirty="0"/>
          </a:p>
        </p:txBody>
      </p:sp>
      <p:sp>
        <p:nvSpPr>
          <p:cNvPr id="7" name="TextBox 6">
            <a:extLst>
              <a:ext uri="{FF2B5EF4-FFF2-40B4-BE49-F238E27FC236}">
                <a16:creationId xmlns:a16="http://schemas.microsoft.com/office/drawing/2014/main" id="{3D36A172-1017-4FD0-8516-34E5B6B4D3CB}"/>
              </a:ext>
            </a:extLst>
          </p:cNvPr>
          <p:cNvSpPr txBox="1">
            <a:spLocks noChangeArrowheads="1"/>
          </p:cNvSpPr>
          <p:nvPr/>
        </p:nvSpPr>
        <p:spPr bwMode="auto">
          <a:xfrm>
            <a:off x="1296986" y="788987"/>
            <a:ext cx="7599363" cy="1077913"/>
          </a:xfrm>
          <a:prstGeom prst="rect">
            <a:avLst/>
          </a:prstGeom>
          <a:noFill/>
          <a:ln w="9525">
            <a:noFill/>
            <a:miter lim="800000"/>
            <a:headEnd/>
            <a:tailEnd/>
          </a:ln>
        </p:spPr>
        <p:txBody>
          <a:bodyPr>
            <a:prstTxWarp prst="textNoShape">
              <a:avLst/>
            </a:prstTxWarp>
            <a:spAutoFit/>
          </a:bodyPr>
          <a:lstStyle/>
          <a:p>
            <a:pPr eaLnBrk="1" hangingPunct="1"/>
            <a:r>
              <a:rPr lang="en-US" sz="3200" b="1" dirty="0">
                <a:solidFill>
                  <a:srgbClr val="FFFF00"/>
                </a:solidFill>
                <a:latin typeface="Eurostile" pitchFamily="-108" charset="0"/>
              </a:rPr>
              <a:t>Damage Prevention is No Accident</a:t>
            </a:r>
          </a:p>
          <a:p>
            <a:pPr eaLnBrk="1" hangingPunct="1"/>
            <a:endParaRPr lang="en-US" sz="3200" dirty="0">
              <a:solidFill>
                <a:srgbClr val="FFFFFF"/>
              </a:solidFill>
              <a:latin typeface="Eurostile" pitchFamily="-108" charset="0"/>
            </a:endParaRPr>
          </a:p>
        </p:txBody>
      </p:sp>
      <p:pic>
        <p:nvPicPr>
          <p:cNvPr id="3" name="Picture 2">
            <a:extLst>
              <a:ext uri="{FF2B5EF4-FFF2-40B4-BE49-F238E27FC236}">
                <a16:creationId xmlns:a16="http://schemas.microsoft.com/office/drawing/2014/main" id="{835DBC75-4E9C-466C-937C-5E41D88CD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962400"/>
            <a:ext cx="7315200" cy="2743200"/>
          </a:xfrm>
          <a:prstGeom prst="rect">
            <a:avLst/>
          </a:prstGeom>
        </p:spPr>
      </p:pic>
      <p:pic>
        <p:nvPicPr>
          <p:cNvPr id="2" name="Picture 1">
            <a:extLst>
              <a:ext uri="{FF2B5EF4-FFF2-40B4-BE49-F238E27FC236}">
                <a16:creationId xmlns:a16="http://schemas.microsoft.com/office/drawing/2014/main" id="{45D18AEE-DE75-489C-9CE1-D6382DAF490D}"/>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7471"/>
          <a:stretch/>
        </p:blipFill>
        <p:spPr>
          <a:xfrm>
            <a:off x="68764" y="152399"/>
            <a:ext cx="2232643" cy="685715"/>
          </a:xfrm>
          <a:prstGeom prst="rect">
            <a:avLst/>
          </a:prstGeom>
        </p:spPr>
      </p:pic>
      <p:sp>
        <p:nvSpPr>
          <p:cNvPr id="5" name="Rectangle 4">
            <a:extLst>
              <a:ext uri="{FF2B5EF4-FFF2-40B4-BE49-F238E27FC236}">
                <a16:creationId xmlns:a16="http://schemas.microsoft.com/office/drawing/2014/main" id="{9864DEFF-3965-4D17-BB65-FDDC41C8F4EB}"/>
              </a:ext>
            </a:extLst>
          </p:cNvPr>
          <p:cNvSpPr/>
          <p:nvPr/>
        </p:nvSpPr>
        <p:spPr>
          <a:xfrm>
            <a:off x="19050" y="93530"/>
            <a:ext cx="693236" cy="762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70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2" presetClass="entr" presetSubtype="8" accel="50000" decel="5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0-#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par>
                                <p:cTn id="12" presetID="12" presetClass="entr" presetSubtype="2"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lide(fromRight)">
                                      <p:cBhvr>
                                        <p:cTn id="14" dur="2000"/>
                                        <p:tgtEl>
                                          <p:spTgt spid="10"/>
                                        </p:tgtEl>
                                      </p:cBhvr>
                                    </p:animEffect>
                                  </p:childTnLst>
                                </p:cTn>
                              </p:par>
                              <p:par>
                                <p:cTn id="15" presetID="2" presetClass="entr" presetSubtype="8" accel="50000" decel="5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0"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16200000" flipV="1">
            <a:off x="-2476499" y="3924300"/>
            <a:ext cx="5715000"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2" name="Group 65"/>
          <p:cNvGrpSpPr/>
          <p:nvPr/>
        </p:nvGrpSpPr>
        <p:grpSpPr>
          <a:xfrm>
            <a:off x="5105401" y="0"/>
            <a:ext cx="4038602" cy="229564"/>
            <a:chOff x="6072995" y="535098"/>
            <a:chExt cx="3071006" cy="143969"/>
          </a:xfrm>
        </p:grpSpPr>
        <p:sp>
          <p:nvSpPr>
            <p:cNvPr id="29" name="Rectangle 28"/>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0" name="Rectangle 29"/>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1" name="Rectangle 30"/>
          <p:cNvSpPr/>
          <p:nvPr/>
        </p:nvSpPr>
        <p:spPr>
          <a:xfrm>
            <a:off x="5105401" y="224778"/>
            <a:ext cx="4038600"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4725984" y="305767"/>
            <a:ext cx="4113216" cy="523220"/>
          </a:xfrm>
          <a:prstGeom prst="rect">
            <a:avLst/>
          </a:prstGeom>
          <a:noFill/>
        </p:spPr>
        <p:txBody>
          <a:bodyPr wrap="square" rtlCol="0">
            <a:spAutoFit/>
          </a:bodyPr>
          <a:lstStyle/>
          <a:p>
            <a:pPr algn="r"/>
            <a:r>
              <a:rPr lang="en-US" sz="2800" b="1" dirty="0">
                <a:solidFill>
                  <a:schemeClr val="lt1"/>
                </a:solidFill>
                <a:latin typeface="Eurostile" pitchFamily="34" charset="0"/>
              </a:rPr>
              <a:t>The COLOR CODE</a:t>
            </a:r>
            <a:endParaRPr lang="en-US" sz="2000" dirty="0">
              <a:solidFill>
                <a:srgbClr val="D62930"/>
              </a:solidFill>
              <a:latin typeface="Eurostile" pitchFamily="34" charset="0"/>
            </a:endParaRPr>
          </a:p>
        </p:txBody>
      </p:sp>
      <p:grpSp>
        <p:nvGrpSpPr>
          <p:cNvPr id="4" name="Group 26"/>
          <p:cNvGrpSpPr/>
          <p:nvPr/>
        </p:nvGrpSpPr>
        <p:grpSpPr>
          <a:xfrm>
            <a:off x="533400" y="1143000"/>
            <a:ext cx="2743200" cy="4495800"/>
            <a:chOff x="4419600" y="1993535"/>
            <a:chExt cx="2743200" cy="4495800"/>
          </a:xfrm>
        </p:grpSpPr>
        <p:sp>
          <p:nvSpPr>
            <p:cNvPr id="28" name="Rectangle 3"/>
            <p:cNvSpPr>
              <a:spLocks noChangeArrowheads="1"/>
            </p:cNvSpPr>
            <p:nvPr/>
          </p:nvSpPr>
          <p:spPr bwMode="auto">
            <a:xfrm>
              <a:off x="4419600" y="1993535"/>
              <a:ext cx="2743200" cy="685800"/>
            </a:xfrm>
            <a:prstGeom prst="rect">
              <a:avLst/>
            </a:prstGeom>
            <a:solidFill>
              <a:srgbClr val="FF0000"/>
            </a:solidFill>
            <a:ln w="9525">
              <a:noFill/>
              <a:miter lim="800000"/>
              <a:headEnd/>
              <a:tailEnd/>
            </a:ln>
            <a:effectLst/>
          </p:spPr>
          <p:txBody>
            <a:bodyPr wrap="none" anchor="ctr"/>
            <a:lstStyle/>
            <a:p>
              <a:endParaRPr lang="en-US"/>
            </a:p>
          </p:txBody>
        </p:sp>
        <p:sp>
          <p:nvSpPr>
            <p:cNvPr id="33" name="Rectangle 6"/>
            <p:cNvSpPr>
              <a:spLocks noChangeArrowheads="1"/>
            </p:cNvSpPr>
            <p:nvPr/>
          </p:nvSpPr>
          <p:spPr bwMode="auto">
            <a:xfrm>
              <a:off x="4419600" y="2755535"/>
              <a:ext cx="2743200" cy="685800"/>
            </a:xfrm>
            <a:prstGeom prst="rect">
              <a:avLst/>
            </a:prstGeom>
            <a:solidFill>
              <a:srgbClr val="FFFF00"/>
            </a:solidFill>
            <a:ln w="9525">
              <a:noFill/>
              <a:miter lim="800000"/>
              <a:headEnd/>
              <a:tailEnd/>
            </a:ln>
            <a:effectLst/>
          </p:spPr>
          <p:txBody>
            <a:bodyPr wrap="none" anchor="ctr"/>
            <a:lstStyle/>
            <a:p>
              <a:endParaRPr lang="en-US"/>
            </a:p>
          </p:txBody>
        </p:sp>
        <p:sp>
          <p:nvSpPr>
            <p:cNvPr id="36" name="Rectangle 7"/>
            <p:cNvSpPr>
              <a:spLocks noChangeArrowheads="1"/>
            </p:cNvSpPr>
            <p:nvPr/>
          </p:nvSpPr>
          <p:spPr bwMode="auto">
            <a:xfrm>
              <a:off x="4419600" y="5803535"/>
              <a:ext cx="2743200" cy="685800"/>
            </a:xfrm>
            <a:prstGeom prst="rect">
              <a:avLst/>
            </a:prstGeom>
            <a:solidFill>
              <a:schemeClr val="tx1"/>
            </a:solidFill>
            <a:ln w="9525">
              <a:noFill/>
              <a:miter lim="800000"/>
              <a:headEnd/>
              <a:tailEnd/>
            </a:ln>
            <a:effectLst/>
          </p:spPr>
          <p:txBody>
            <a:bodyPr wrap="none" anchor="ctr"/>
            <a:lstStyle/>
            <a:p>
              <a:endParaRPr lang="en-US"/>
            </a:p>
          </p:txBody>
        </p:sp>
        <p:sp>
          <p:nvSpPr>
            <p:cNvPr id="39" name="Rectangle 8"/>
            <p:cNvSpPr>
              <a:spLocks noChangeArrowheads="1"/>
            </p:cNvSpPr>
            <p:nvPr/>
          </p:nvSpPr>
          <p:spPr bwMode="auto">
            <a:xfrm>
              <a:off x="4419600" y="3517535"/>
              <a:ext cx="2743200" cy="685800"/>
            </a:xfrm>
            <a:prstGeom prst="rect">
              <a:avLst/>
            </a:prstGeom>
            <a:solidFill>
              <a:srgbClr val="FF6600"/>
            </a:solidFill>
            <a:ln w="9525">
              <a:noFill/>
              <a:miter lim="800000"/>
              <a:headEnd/>
              <a:tailEnd/>
            </a:ln>
            <a:effectLst/>
          </p:spPr>
          <p:txBody>
            <a:bodyPr wrap="none" anchor="ctr"/>
            <a:lstStyle/>
            <a:p>
              <a:endParaRPr lang="en-US"/>
            </a:p>
          </p:txBody>
        </p:sp>
        <p:sp>
          <p:nvSpPr>
            <p:cNvPr id="42" name="Rectangle 9"/>
            <p:cNvSpPr>
              <a:spLocks noChangeArrowheads="1"/>
            </p:cNvSpPr>
            <p:nvPr/>
          </p:nvSpPr>
          <p:spPr bwMode="auto">
            <a:xfrm>
              <a:off x="4419600" y="5041535"/>
              <a:ext cx="2743200" cy="685800"/>
            </a:xfrm>
            <a:prstGeom prst="rect">
              <a:avLst/>
            </a:prstGeom>
            <a:solidFill>
              <a:srgbClr val="008000"/>
            </a:solidFill>
            <a:ln w="9525">
              <a:noFill/>
              <a:miter lim="800000"/>
              <a:headEnd/>
              <a:tailEnd/>
            </a:ln>
            <a:effectLst/>
          </p:spPr>
          <p:txBody>
            <a:bodyPr wrap="none" anchor="ctr"/>
            <a:lstStyle/>
            <a:p>
              <a:endParaRPr lang="en-US"/>
            </a:p>
          </p:txBody>
        </p:sp>
        <p:sp>
          <p:nvSpPr>
            <p:cNvPr id="46" name="Rectangle 10"/>
            <p:cNvSpPr>
              <a:spLocks noChangeArrowheads="1"/>
            </p:cNvSpPr>
            <p:nvPr/>
          </p:nvSpPr>
          <p:spPr bwMode="auto">
            <a:xfrm>
              <a:off x="4419600" y="4279535"/>
              <a:ext cx="2743200" cy="685800"/>
            </a:xfrm>
            <a:prstGeom prst="rect">
              <a:avLst/>
            </a:prstGeom>
            <a:solidFill>
              <a:srgbClr val="0000FF"/>
            </a:solidFill>
            <a:ln w="9525">
              <a:noFill/>
              <a:miter lim="800000"/>
              <a:headEnd/>
              <a:tailEnd/>
            </a:ln>
            <a:effectLst/>
          </p:spPr>
          <p:txBody>
            <a:bodyPr wrap="none" anchor="ctr"/>
            <a:lstStyle/>
            <a:p>
              <a:endParaRPr lang="en-US"/>
            </a:p>
          </p:txBody>
        </p:sp>
        <p:sp>
          <p:nvSpPr>
            <p:cNvPr id="50" name="Text Box 11"/>
            <p:cNvSpPr txBox="1">
              <a:spLocks noChangeArrowheads="1"/>
            </p:cNvSpPr>
            <p:nvPr/>
          </p:nvSpPr>
          <p:spPr bwMode="auto">
            <a:xfrm>
              <a:off x="4724400" y="2145935"/>
              <a:ext cx="2133600" cy="366713"/>
            </a:xfrm>
            <a:prstGeom prst="rect">
              <a:avLst/>
            </a:prstGeom>
            <a:noFill/>
            <a:ln w="9525">
              <a:noFill/>
              <a:miter lim="800000"/>
              <a:headEnd/>
              <a:tailEnd/>
            </a:ln>
            <a:effectLst/>
          </p:spPr>
          <p:txBody>
            <a:bodyPr>
              <a:spAutoFit/>
            </a:bodyPr>
            <a:lstStyle/>
            <a:p>
              <a:pPr algn="ctr">
                <a:spcBef>
                  <a:spcPct val="50000"/>
                </a:spcBef>
              </a:pPr>
              <a:r>
                <a:rPr lang="en-US" b="1" dirty="0">
                  <a:latin typeface="Eurostile" pitchFamily="34" charset="0"/>
                </a:rPr>
                <a:t>ELECTRIC</a:t>
              </a:r>
            </a:p>
          </p:txBody>
        </p:sp>
        <p:sp>
          <p:nvSpPr>
            <p:cNvPr id="51" name="Text Box 12"/>
            <p:cNvSpPr txBox="1">
              <a:spLocks noChangeArrowheads="1"/>
            </p:cNvSpPr>
            <p:nvPr/>
          </p:nvSpPr>
          <p:spPr bwMode="auto">
            <a:xfrm>
              <a:off x="4724400" y="2907935"/>
              <a:ext cx="2133600" cy="366713"/>
            </a:xfrm>
            <a:prstGeom prst="rect">
              <a:avLst/>
            </a:prstGeom>
            <a:noFill/>
            <a:ln w="9525">
              <a:noFill/>
              <a:miter lim="800000"/>
              <a:headEnd/>
              <a:tailEnd/>
            </a:ln>
            <a:effectLst/>
          </p:spPr>
          <p:txBody>
            <a:bodyPr>
              <a:spAutoFit/>
            </a:bodyPr>
            <a:lstStyle/>
            <a:p>
              <a:pPr algn="ctr">
                <a:spcBef>
                  <a:spcPct val="50000"/>
                </a:spcBef>
              </a:pPr>
              <a:r>
                <a:rPr lang="en-US" b="1" dirty="0">
                  <a:latin typeface="Eurostile" pitchFamily="34" charset="0"/>
                </a:rPr>
                <a:t>GAS</a:t>
              </a:r>
            </a:p>
          </p:txBody>
        </p:sp>
        <p:sp>
          <p:nvSpPr>
            <p:cNvPr id="52" name="Text Box 13"/>
            <p:cNvSpPr txBox="1">
              <a:spLocks noChangeArrowheads="1"/>
            </p:cNvSpPr>
            <p:nvPr/>
          </p:nvSpPr>
          <p:spPr bwMode="auto">
            <a:xfrm>
              <a:off x="4724400" y="3669935"/>
              <a:ext cx="2133600" cy="366713"/>
            </a:xfrm>
            <a:prstGeom prst="rect">
              <a:avLst/>
            </a:prstGeom>
            <a:noFill/>
            <a:ln w="9525">
              <a:noFill/>
              <a:miter lim="800000"/>
              <a:headEnd/>
              <a:tailEnd/>
            </a:ln>
            <a:effectLst/>
          </p:spPr>
          <p:txBody>
            <a:bodyPr>
              <a:spAutoFit/>
            </a:bodyPr>
            <a:lstStyle/>
            <a:p>
              <a:pPr algn="ctr">
                <a:spcBef>
                  <a:spcPct val="50000"/>
                </a:spcBef>
              </a:pPr>
              <a:r>
                <a:rPr lang="en-US" b="1" dirty="0">
                  <a:latin typeface="Eurostile" pitchFamily="34" charset="0"/>
                </a:rPr>
                <a:t>CABLE</a:t>
              </a:r>
            </a:p>
          </p:txBody>
        </p:sp>
        <p:sp>
          <p:nvSpPr>
            <p:cNvPr id="53" name="Text Box 14"/>
            <p:cNvSpPr txBox="1">
              <a:spLocks noChangeArrowheads="1"/>
            </p:cNvSpPr>
            <p:nvPr/>
          </p:nvSpPr>
          <p:spPr bwMode="auto">
            <a:xfrm>
              <a:off x="4724400" y="4431935"/>
              <a:ext cx="2133600" cy="366713"/>
            </a:xfrm>
            <a:prstGeom prst="rect">
              <a:avLst/>
            </a:prstGeom>
            <a:noFill/>
            <a:ln w="9525">
              <a:noFill/>
              <a:miter lim="800000"/>
              <a:headEnd/>
              <a:tailEnd/>
            </a:ln>
            <a:effectLst/>
          </p:spPr>
          <p:txBody>
            <a:bodyPr>
              <a:spAutoFit/>
            </a:bodyPr>
            <a:lstStyle/>
            <a:p>
              <a:pPr algn="ctr">
                <a:spcBef>
                  <a:spcPct val="50000"/>
                </a:spcBef>
              </a:pPr>
              <a:r>
                <a:rPr lang="en-US" b="1" dirty="0">
                  <a:latin typeface="Eurostile" pitchFamily="34" charset="0"/>
                </a:rPr>
                <a:t>WATER</a:t>
              </a:r>
            </a:p>
          </p:txBody>
        </p:sp>
        <p:sp>
          <p:nvSpPr>
            <p:cNvPr id="54" name="Text Box 15"/>
            <p:cNvSpPr txBox="1">
              <a:spLocks noChangeArrowheads="1"/>
            </p:cNvSpPr>
            <p:nvPr/>
          </p:nvSpPr>
          <p:spPr bwMode="auto">
            <a:xfrm>
              <a:off x="4724400" y="5193935"/>
              <a:ext cx="2133600" cy="366713"/>
            </a:xfrm>
            <a:prstGeom prst="rect">
              <a:avLst/>
            </a:prstGeom>
            <a:noFill/>
            <a:ln w="9525">
              <a:noFill/>
              <a:miter lim="800000"/>
              <a:headEnd/>
              <a:tailEnd/>
            </a:ln>
            <a:effectLst/>
          </p:spPr>
          <p:txBody>
            <a:bodyPr>
              <a:spAutoFit/>
            </a:bodyPr>
            <a:lstStyle/>
            <a:p>
              <a:pPr algn="ctr">
                <a:spcBef>
                  <a:spcPct val="50000"/>
                </a:spcBef>
              </a:pPr>
              <a:r>
                <a:rPr lang="en-US" b="1" dirty="0">
                  <a:latin typeface="Eurostile" pitchFamily="34" charset="0"/>
                </a:rPr>
                <a:t>SEWER</a:t>
              </a:r>
            </a:p>
          </p:txBody>
        </p:sp>
        <p:sp>
          <p:nvSpPr>
            <p:cNvPr id="55" name="Text Box 16"/>
            <p:cNvSpPr txBox="1">
              <a:spLocks noChangeArrowheads="1"/>
            </p:cNvSpPr>
            <p:nvPr/>
          </p:nvSpPr>
          <p:spPr bwMode="auto">
            <a:xfrm>
              <a:off x="4724400" y="5803535"/>
              <a:ext cx="2133600" cy="641350"/>
            </a:xfrm>
            <a:prstGeom prst="rect">
              <a:avLst/>
            </a:prstGeom>
            <a:noFill/>
            <a:ln w="9525">
              <a:noFill/>
              <a:miter lim="800000"/>
              <a:headEnd/>
              <a:tailEnd/>
            </a:ln>
            <a:effectLst/>
          </p:spPr>
          <p:txBody>
            <a:bodyPr>
              <a:spAutoFit/>
            </a:bodyPr>
            <a:lstStyle/>
            <a:p>
              <a:pPr algn="ctr">
                <a:spcBef>
                  <a:spcPct val="50000"/>
                </a:spcBef>
              </a:pPr>
              <a:r>
                <a:rPr lang="en-US" b="1" dirty="0">
                  <a:solidFill>
                    <a:schemeClr val="bg2"/>
                  </a:solidFill>
                  <a:latin typeface="Eurostile" pitchFamily="34" charset="0"/>
                </a:rPr>
                <a:t>PROPOSED</a:t>
              </a:r>
              <a:r>
                <a:rPr lang="en-US" dirty="0">
                  <a:solidFill>
                    <a:schemeClr val="bg2"/>
                  </a:solidFill>
                </a:rPr>
                <a:t> </a:t>
              </a:r>
              <a:r>
                <a:rPr lang="en-US" b="1" dirty="0">
                  <a:solidFill>
                    <a:schemeClr val="bg2"/>
                  </a:solidFill>
                  <a:latin typeface="Eurostile" pitchFamily="34" charset="0"/>
                </a:rPr>
                <a:t>EXCAVATION</a:t>
              </a:r>
            </a:p>
          </p:txBody>
        </p:sp>
      </p:grpSp>
      <p:pic>
        <p:nvPicPr>
          <p:cNvPr id="56" name="Picture 5" descr="lines graphic"/>
          <p:cNvPicPr>
            <a:picLocks noChangeAspect="1" noChangeArrowheads="1"/>
          </p:cNvPicPr>
          <p:nvPr/>
        </p:nvPicPr>
        <p:blipFill rotWithShape="1">
          <a:blip r:embed="rId2" cstate="print"/>
          <a:srcRect l="27527" r="27180"/>
          <a:stretch/>
        </p:blipFill>
        <p:spPr bwMode="auto">
          <a:xfrm>
            <a:off x="3264293" y="5753100"/>
            <a:ext cx="3365107" cy="1104900"/>
          </a:xfrm>
          <a:prstGeom prst="rect">
            <a:avLst/>
          </a:prstGeom>
          <a:noFill/>
        </p:spPr>
      </p:pic>
      <p:pic>
        <p:nvPicPr>
          <p:cNvPr id="5" name="Picture 4">
            <a:extLst>
              <a:ext uri="{FF2B5EF4-FFF2-40B4-BE49-F238E27FC236}">
                <a16:creationId xmlns:a16="http://schemas.microsoft.com/office/drawing/2014/main" id="{1442CCD3-D967-493A-9614-457FA715A8D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pic>
        <p:nvPicPr>
          <p:cNvPr id="1026" name="Picture 2" descr="Know What's Below; Call 811 Before You Dig this Spring - Welcome to the  FastLane: The Official Blog of the U.S. Secretary of Transportation">
            <a:extLst>
              <a:ext uri="{FF2B5EF4-FFF2-40B4-BE49-F238E27FC236}">
                <a16:creationId xmlns:a16="http://schemas.microsoft.com/office/drawing/2014/main" id="{650626D7-A88E-42ED-B48C-E3E495E9AF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134"/>
          <a:stretch/>
        </p:blipFill>
        <p:spPr bwMode="auto">
          <a:xfrm>
            <a:off x="3339487" y="2709503"/>
            <a:ext cx="2996759" cy="17702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do the colored flags in the ground mean? | Cedarburg Light and Water">
            <a:extLst>
              <a:ext uri="{FF2B5EF4-FFF2-40B4-BE49-F238E27FC236}">
                <a16:creationId xmlns:a16="http://schemas.microsoft.com/office/drawing/2014/main" id="{7A472F7B-08E3-485C-A53B-884D85C28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293" y="5104749"/>
            <a:ext cx="3365107" cy="12205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PWA Uniform Color Code.JPG"/>
          <p:cNvPicPr>
            <a:picLocks noChangeAspect="1"/>
          </p:cNvPicPr>
          <p:nvPr/>
        </p:nvPicPr>
        <p:blipFill>
          <a:blip r:embed="rId6" cstate="print"/>
          <a:stretch>
            <a:fillRect/>
          </a:stretch>
        </p:blipFill>
        <p:spPr>
          <a:xfrm>
            <a:off x="6399134" y="1296015"/>
            <a:ext cx="2743200" cy="4182955"/>
          </a:xfrm>
          <a:prstGeom prst="rect">
            <a:avLst/>
          </a:prstGeom>
        </p:spPr>
      </p:pic>
    </p:spTree>
    <p:extLst>
      <p:ext uri="{BB962C8B-B14F-4D97-AF65-F5344CB8AC3E}">
        <p14:creationId xmlns:p14="http://schemas.microsoft.com/office/powerpoint/2010/main" val="3747342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childTnLst>
                          </p:cTn>
                        </p:par>
                        <p:par>
                          <p:cTn id="8" fill="hold">
                            <p:stCondLst>
                              <p:cond delay="2000"/>
                            </p:stCondLst>
                            <p:childTnLst>
                              <p:par>
                                <p:cTn id="9" presetID="12" presetClass="entr" presetSubtype="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lide(fromRight)">
                                      <p:cBhvr>
                                        <p:cTn id="11" dur="500"/>
                                        <p:tgtEl>
                                          <p:spTgt spid="18"/>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3000"/>
                            </p:stCondLst>
                            <p:childTnLst>
                              <p:par>
                                <p:cTn id="17" presetID="1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p:tgtEl>
                                          <p:spTgt spid="4"/>
                                        </p:tgtEl>
                                        <p:attrNameLst>
                                          <p:attrName>ppt_x</p:attrName>
                                        </p:attrNameLst>
                                      </p:cBhvr>
                                      <p:tavLst>
                                        <p:tav tm="0">
                                          <p:val>
                                            <p:strVal val="#ppt_x-#ppt_w*1.125000"/>
                                          </p:val>
                                        </p:tav>
                                        <p:tav tm="100000">
                                          <p:val>
                                            <p:strVal val="#ppt_x"/>
                                          </p:val>
                                        </p:tav>
                                      </p:tavLst>
                                    </p:anim>
                                    <p:animEffect transition="in" filter="wipe(right)">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2" cstate="print"/>
          <a:srcRect l="8390" r="12185"/>
          <a:stretch>
            <a:fillRect/>
          </a:stretch>
        </p:blipFill>
        <p:spPr>
          <a:xfrm>
            <a:off x="3642703" y="1031955"/>
            <a:ext cx="1724527" cy="1463125"/>
          </a:xfrm>
          <a:prstGeom prst="rect">
            <a:avLst/>
          </a:prstGeom>
          <a:effectLst>
            <a:outerShdw blurRad="50800" dist="114300" dir="7140000" algn="tl" rotWithShape="0">
              <a:srgbClr val="000000">
                <a:alpha val="43000"/>
              </a:srgbClr>
            </a:outerShdw>
          </a:effectLst>
        </p:spPr>
      </p:pic>
      <p:sp>
        <p:nvSpPr>
          <p:cNvPr id="33" name="Rectangle 32"/>
          <p:cNvSpPr/>
          <p:nvPr/>
        </p:nvSpPr>
        <p:spPr>
          <a:xfrm>
            <a:off x="-76200" y="6093817"/>
            <a:ext cx="9296400" cy="611783"/>
          </a:xfrm>
          <a:prstGeom prst="rect">
            <a:avLst/>
          </a:prstGeom>
          <a:gradFill flip="none" rotWithShape="1">
            <a:gsLst>
              <a:gs pos="100000">
                <a:schemeClr val="tx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p:nvSpPr>
        <p:spPr>
          <a:xfrm>
            <a:off x="0" y="6201257"/>
            <a:ext cx="9144000" cy="400110"/>
          </a:xfrm>
          <a:prstGeom prst="rect">
            <a:avLst/>
          </a:prstGeom>
        </p:spPr>
        <p:txBody>
          <a:bodyPr wrap="square">
            <a:spAutoFit/>
          </a:bodyPr>
          <a:lstStyle/>
          <a:p>
            <a:pPr algn="ctr"/>
            <a:r>
              <a:rPr lang="en-US" sz="2000" b="1" dirty="0">
                <a:solidFill>
                  <a:srgbClr val="FFFF00"/>
                </a:solidFill>
                <a:latin typeface="Eurostile" pitchFamily="34" charset="0"/>
              </a:rPr>
              <a:t>Each stakeholder renders a critical role.</a:t>
            </a:r>
          </a:p>
        </p:txBody>
      </p:sp>
      <p:grpSp>
        <p:nvGrpSpPr>
          <p:cNvPr id="2" name="Group 80"/>
          <p:cNvGrpSpPr/>
          <p:nvPr/>
        </p:nvGrpSpPr>
        <p:grpSpPr>
          <a:xfrm>
            <a:off x="6351351" y="2205125"/>
            <a:ext cx="2602149" cy="1021497"/>
            <a:chOff x="6478351" y="2497225"/>
            <a:chExt cx="2183049" cy="1021497"/>
          </a:xfrm>
        </p:grpSpPr>
        <p:sp>
          <p:nvSpPr>
            <p:cNvPr id="78" name="Rectangle 77"/>
            <p:cNvSpPr/>
            <p:nvPr/>
          </p:nvSpPr>
          <p:spPr>
            <a:xfrm>
              <a:off x="6478351" y="2535325"/>
              <a:ext cx="2183049" cy="983397"/>
            </a:xfrm>
            <a:prstGeom prst="rect">
              <a:avLst/>
            </a:prstGeom>
            <a:solidFill>
              <a:schemeClr val="bg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Rectangle 78"/>
            <p:cNvSpPr/>
            <p:nvPr/>
          </p:nvSpPr>
          <p:spPr>
            <a:xfrm>
              <a:off x="6565900" y="2497225"/>
              <a:ext cx="2095500" cy="1015663"/>
            </a:xfrm>
            <a:prstGeom prst="rect">
              <a:avLst/>
            </a:prstGeom>
          </p:spPr>
          <p:txBody>
            <a:bodyPr wrap="square">
              <a:spAutoFit/>
            </a:bodyPr>
            <a:lstStyle/>
            <a:p>
              <a:r>
                <a:rPr lang="en-US" sz="2000" dirty="0">
                  <a:latin typeface="Eurostile"/>
                  <a:cs typeface="Eurostile"/>
                </a:rPr>
                <a:t>Excavator provides accurate information in a timely manner</a:t>
              </a:r>
            </a:p>
          </p:txBody>
        </p:sp>
      </p:grpSp>
      <p:grpSp>
        <p:nvGrpSpPr>
          <p:cNvPr id="3" name="Group 84"/>
          <p:cNvGrpSpPr/>
          <p:nvPr/>
        </p:nvGrpSpPr>
        <p:grpSpPr>
          <a:xfrm>
            <a:off x="2094148" y="5170487"/>
            <a:ext cx="4992452" cy="707886"/>
            <a:chOff x="6081340" y="2484525"/>
            <a:chExt cx="3977802" cy="707886"/>
          </a:xfrm>
        </p:grpSpPr>
        <p:sp>
          <p:nvSpPr>
            <p:cNvPr id="86" name="Rectangle 85"/>
            <p:cNvSpPr/>
            <p:nvPr/>
          </p:nvSpPr>
          <p:spPr>
            <a:xfrm>
              <a:off x="6081340" y="2535325"/>
              <a:ext cx="3977801" cy="657085"/>
            </a:xfrm>
            <a:prstGeom prst="rect">
              <a:avLst/>
            </a:prstGeom>
            <a:solidFill>
              <a:schemeClr val="bg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Rectangle 86"/>
            <p:cNvSpPr/>
            <p:nvPr/>
          </p:nvSpPr>
          <p:spPr>
            <a:xfrm>
              <a:off x="6108615" y="2484525"/>
              <a:ext cx="3950527" cy="707886"/>
            </a:xfrm>
            <a:prstGeom prst="rect">
              <a:avLst/>
            </a:prstGeom>
          </p:spPr>
          <p:txBody>
            <a:bodyPr wrap="square">
              <a:spAutoFit/>
            </a:bodyPr>
            <a:lstStyle/>
            <a:p>
              <a:r>
                <a:rPr lang="en-US" sz="2000" dirty="0">
                  <a:latin typeface="Eurostile"/>
                  <a:cs typeface="Eurostile"/>
                </a:rPr>
                <a:t>The call center must collect the information correctly and notify the correct utilities</a:t>
              </a:r>
            </a:p>
          </p:txBody>
        </p:sp>
      </p:grpSp>
      <p:grpSp>
        <p:nvGrpSpPr>
          <p:cNvPr id="4" name="Group 87"/>
          <p:cNvGrpSpPr/>
          <p:nvPr/>
        </p:nvGrpSpPr>
        <p:grpSpPr>
          <a:xfrm>
            <a:off x="92985" y="2217825"/>
            <a:ext cx="2409439" cy="1060048"/>
            <a:chOff x="6700286" y="2497225"/>
            <a:chExt cx="2129169" cy="1060048"/>
          </a:xfrm>
        </p:grpSpPr>
        <p:sp>
          <p:nvSpPr>
            <p:cNvPr id="89" name="Rectangle 88"/>
            <p:cNvSpPr/>
            <p:nvPr/>
          </p:nvSpPr>
          <p:spPr>
            <a:xfrm>
              <a:off x="6700286" y="2535325"/>
              <a:ext cx="2035438" cy="1021948"/>
            </a:xfrm>
            <a:prstGeom prst="rect">
              <a:avLst/>
            </a:prstGeom>
            <a:solidFill>
              <a:schemeClr val="bg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6733955" y="2497225"/>
              <a:ext cx="2095500" cy="1015663"/>
            </a:xfrm>
            <a:prstGeom prst="rect">
              <a:avLst/>
            </a:prstGeom>
          </p:spPr>
          <p:txBody>
            <a:bodyPr wrap="square">
              <a:spAutoFit/>
            </a:bodyPr>
            <a:lstStyle/>
            <a:p>
              <a:r>
                <a:rPr lang="en-US" sz="2000" dirty="0">
                  <a:latin typeface="Eurostile"/>
                  <a:cs typeface="Eurostile"/>
                </a:rPr>
                <a:t>The utilities must respond back to the excavator</a:t>
              </a:r>
            </a:p>
          </p:txBody>
        </p:sp>
      </p:grpSp>
      <p:sp>
        <p:nvSpPr>
          <p:cNvPr id="99" name="Chevron 98"/>
          <p:cNvSpPr/>
          <p:nvPr/>
        </p:nvSpPr>
        <p:spPr>
          <a:xfrm rot="19222620">
            <a:off x="2947583" y="2286688"/>
            <a:ext cx="576652" cy="634270"/>
          </a:xfrm>
          <a:prstGeom prst="chevron">
            <a:avLst/>
          </a:prstGeom>
          <a:solidFill>
            <a:srgbClr val="D62930"/>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100" name="Chevron 99"/>
          <p:cNvSpPr/>
          <p:nvPr/>
        </p:nvSpPr>
        <p:spPr>
          <a:xfrm rot="19061711">
            <a:off x="2582654" y="2627929"/>
            <a:ext cx="576652" cy="634270"/>
          </a:xfrm>
          <a:prstGeom prst="chevron">
            <a:avLst/>
          </a:prstGeom>
          <a:solidFill>
            <a:schemeClr val="tx1">
              <a:alpha val="28000"/>
            </a:schemeClr>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101" name="Chevron 100"/>
          <p:cNvSpPr/>
          <p:nvPr/>
        </p:nvSpPr>
        <p:spPr>
          <a:xfrm rot="10800000">
            <a:off x="4010100" y="4136699"/>
            <a:ext cx="576652" cy="634270"/>
          </a:xfrm>
          <a:prstGeom prst="chevron">
            <a:avLst/>
          </a:prstGeom>
          <a:solidFill>
            <a:srgbClr val="D62930"/>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102" name="Chevron 101"/>
          <p:cNvSpPr/>
          <p:nvPr/>
        </p:nvSpPr>
        <p:spPr>
          <a:xfrm rot="10800000">
            <a:off x="4504968" y="4136698"/>
            <a:ext cx="576652" cy="634270"/>
          </a:xfrm>
          <a:prstGeom prst="chevron">
            <a:avLst/>
          </a:prstGeom>
          <a:solidFill>
            <a:schemeClr val="tx1">
              <a:alpha val="28000"/>
            </a:schemeClr>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pic>
        <p:nvPicPr>
          <p:cNvPr id="57" name="Picture 56"/>
          <p:cNvPicPr>
            <a:picLocks noChangeAspect="1"/>
          </p:cNvPicPr>
          <p:nvPr/>
        </p:nvPicPr>
        <p:blipFill>
          <a:blip r:embed="rId3" cstate="print"/>
          <a:srcRect b="9671"/>
          <a:stretch>
            <a:fillRect/>
          </a:stretch>
        </p:blipFill>
        <p:spPr>
          <a:xfrm>
            <a:off x="5530524" y="3516862"/>
            <a:ext cx="1724527" cy="1463125"/>
          </a:xfrm>
          <a:prstGeom prst="rect">
            <a:avLst/>
          </a:prstGeom>
          <a:effectLst>
            <a:outerShdw blurRad="50800" dist="114300" dir="7140000" algn="tl" rotWithShape="0">
              <a:srgbClr val="000000">
                <a:alpha val="43000"/>
              </a:srgbClr>
            </a:outerShdw>
          </a:effectLst>
        </p:spPr>
      </p:pic>
      <p:pic>
        <p:nvPicPr>
          <p:cNvPr id="60" name="Picture 59"/>
          <p:cNvPicPr>
            <a:picLocks noChangeAspect="1"/>
          </p:cNvPicPr>
          <p:nvPr/>
        </p:nvPicPr>
        <p:blipFill>
          <a:blip r:embed="rId4" cstate="print"/>
          <a:srcRect t="10074" r="18043"/>
          <a:stretch>
            <a:fillRect/>
          </a:stretch>
        </p:blipFill>
        <p:spPr>
          <a:xfrm>
            <a:off x="1926533" y="3542264"/>
            <a:ext cx="1724527" cy="1463124"/>
          </a:xfrm>
          <a:prstGeom prst="rect">
            <a:avLst/>
          </a:prstGeom>
          <a:effectLst>
            <a:outerShdw blurRad="50800" dist="114300" dir="7140000" algn="tl" rotWithShape="0">
              <a:srgbClr val="000000">
                <a:alpha val="43000"/>
              </a:srgbClr>
            </a:outerShdw>
          </a:effectLst>
        </p:spPr>
      </p:pic>
      <p:sp>
        <p:nvSpPr>
          <p:cNvPr id="61" name="Chevron 60"/>
          <p:cNvSpPr/>
          <p:nvPr/>
        </p:nvSpPr>
        <p:spPr>
          <a:xfrm rot="2515180">
            <a:off x="5686698" y="2671836"/>
            <a:ext cx="576652" cy="634270"/>
          </a:xfrm>
          <a:prstGeom prst="chevron">
            <a:avLst/>
          </a:prstGeom>
          <a:solidFill>
            <a:srgbClr val="D62930"/>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62" name="Chevron 61"/>
          <p:cNvSpPr/>
          <p:nvPr/>
        </p:nvSpPr>
        <p:spPr>
          <a:xfrm rot="2354271">
            <a:off x="5321770" y="2307088"/>
            <a:ext cx="576652" cy="634270"/>
          </a:xfrm>
          <a:prstGeom prst="chevron">
            <a:avLst/>
          </a:prstGeom>
          <a:solidFill>
            <a:schemeClr val="tx1">
              <a:alpha val="28000"/>
            </a:schemeClr>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grpSp>
        <p:nvGrpSpPr>
          <p:cNvPr id="5" name="Group 65"/>
          <p:cNvGrpSpPr/>
          <p:nvPr/>
        </p:nvGrpSpPr>
        <p:grpSpPr>
          <a:xfrm>
            <a:off x="5477933" y="0"/>
            <a:ext cx="3666069" cy="229564"/>
            <a:chOff x="6072995" y="535098"/>
            <a:chExt cx="3071006" cy="143969"/>
          </a:xfrm>
        </p:grpSpPr>
        <p:sp>
          <p:nvSpPr>
            <p:cNvPr id="54" name="Rectangle 53"/>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5" name="Rectangle 54"/>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8" name="Rectangle 57"/>
          <p:cNvSpPr/>
          <p:nvPr/>
        </p:nvSpPr>
        <p:spPr>
          <a:xfrm>
            <a:off x="5477933" y="224777"/>
            <a:ext cx="3666067" cy="141678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TextBox 58"/>
          <p:cNvSpPr txBox="1"/>
          <p:nvPr/>
        </p:nvSpPr>
        <p:spPr>
          <a:xfrm>
            <a:off x="5688270" y="305767"/>
            <a:ext cx="3430330" cy="1200328"/>
          </a:xfrm>
          <a:prstGeom prst="rect">
            <a:avLst/>
          </a:prstGeom>
          <a:noFill/>
        </p:spPr>
        <p:txBody>
          <a:bodyPr wrap="square" rtlCol="0">
            <a:spAutoFit/>
          </a:bodyPr>
          <a:lstStyle/>
          <a:p>
            <a:pPr algn="r"/>
            <a:r>
              <a:rPr lang="en-US" sz="2400" dirty="0">
                <a:solidFill>
                  <a:schemeClr val="lt1"/>
                </a:solidFill>
                <a:latin typeface="Eurostile" pitchFamily="34" charset="0"/>
              </a:rPr>
              <a:t>THE NE ONE-CALL NOTIFICATION SYSTEM </a:t>
            </a:r>
            <a:r>
              <a:rPr lang="en-US" sz="2400" b="1" dirty="0">
                <a:solidFill>
                  <a:schemeClr val="lt1"/>
                </a:solidFill>
                <a:latin typeface="Eurostile" pitchFamily="34" charset="0"/>
              </a:rPr>
              <a:t>IN ACTION</a:t>
            </a:r>
            <a:r>
              <a:rPr lang="en-US" sz="2400" dirty="0">
                <a:solidFill>
                  <a:schemeClr val="lt1"/>
                </a:solidFill>
                <a:latin typeface="Eurostile" pitchFamily="34" charset="0"/>
              </a:rPr>
              <a:t>:</a:t>
            </a:r>
            <a:endParaRPr lang="en-US" sz="2400" dirty="0">
              <a:solidFill>
                <a:srgbClr val="D62930"/>
              </a:solidFill>
              <a:latin typeface="Eurostile" pitchFamily="34" charset="0"/>
            </a:endParaRPr>
          </a:p>
        </p:txBody>
      </p:sp>
      <p:pic>
        <p:nvPicPr>
          <p:cNvPr id="31" name="Picture 30">
            <a:extLst>
              <a:ext uri="{FF2B5EF4-FFF2-40B4-BE49-F238E27FC236}">
                <a16:creationId xmlns:a16="http://schemas.microsoft.com/office/drawing/2014/main" id="{F2CD2349-9D13-4771-9199-5781D655A38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5"/>
          <p:cNvGrpSpPr/>
          <p:nvPr/>
        </p:nvGrpSpPr>
        <p:grpSpPr>
          <a:xfrm>
            <a:off x="5410201" y="0"/>
            <a:ext cx="3733802" cy="229564"/>
            <a:chOff x="6072995" y="535098"/>
            <a:chExt cx="3071006" cy="143969"/>
          </a:xfrm>
        </p:grpSpPr>
        <p:sp>
          <p:nvSpPr>
            <p:cNvPr id="11" name="Rectangle 10"/>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2" name="Rectangle 11"/>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Rectangle 12"/>
          <p:cNvSpPr/>
          <p:nvPr/>
        </p:nvSpPr>
        <p:spPr>
          <a:xfrm>
            <a:off x="5410200" y="224778"/>
            <a:ext cx="3733801"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5562600" y="228600"/>
            <a:ext cx="3429000" cy="954107"/>
          </a:xfrm>
          <a:prstGeom prst="rect">
            <a:avLst/>
          </a:prstGeom>
          <a:noFill/>
        </p:spPr>
        <p:txBody>
          <a:bodyPr wrap="square" rtlCol="0">
            <a:spAutoFit/>
          </a:bodyPr>
          <a:lstStyle/>
          <a:p>
            <a:pPr algn="r"/>
            <a:r>
              <a:rPr lang="en-US" sz="2800" dirty="0">
                <a:solidFill>
                  <a:schemeClr val="lt1"/>
                </a:solidFill>
                <a:latin typeface="Eurostile" pitchFamily="34" charset="0"/>
              </a:rPr>
              <a:t>CGA Homeowner Survey</a:t>
            </a:r>
            <a:endParaRPr lang="en-US" sz="2800" dirty="0">
              <a:solidFill>
                <a:srgbClr val="D62930"/>
              </a:solidFill>
              <a:latin typeface="Eurostile" pitchFamily="34" charset="0"/>
            </a:endParaRPr>
          </a:p>
        </p:txBody>
      </p:sp>
      <p:sp>
        <p:nvSpPr>
          <p:cNvPr id="19" name="Rectangle 18"/>
          <p:cNvSpPr/>
          <p:nvPr/>
        </p:nvSpPr>
        <p:spPr>
          <a:xfrm flipV="1">
            <a:off x="0" y="1678360"/>
            <a:ext cx="5040264"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4" name="Group 47"/>
          <p:cNvGrpSpPr/>
          <p:nvPr/>
        </p:nvGrpSpPr>
        <p:grpSpPr>
          <a:xfrm>
            <a:off x="-1" y="1943001"/>
            <a:ext cx="5638801" cy="3974762"/>
            <a:chOff x="-1" y="1585441"/>
            <a:chExt cx="2709018" cy="3974762"/>
          </a:xfrm>
        </p:grpSpPr>
        <p:sp>
          <p:nvSpPr>
            <p:cNvPr id="21" name="Rectangle 20"/>
            <p:cNvSpPr/>
            <p:nvPr/>
          </p:nvSpPr>
          <p:spPr>
            <a:xfrm>
              <a:off x="-1" y="1585441"/>
              <a:ext cx="2635801" cy="3695799"/>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0" y="1928440"/>
              <a:ext cx="2709017" cy="3631763"/>
            </a:xfrm>
            <a:prstGeom prst="rect">
              <a:avLst/>
            </a:prstGeom>
          </p:spPr>
          <p:txBody>
            <a:bodyPr wrap="square">
              <a:spAutoFit/>
            </a:bodyPr>
            <a:lstStyle/>
            <a:p>
              <a:pPr indent="-457200">
                <a:lnSpc>
                  <a:spcPct val="150000"/>
                </a:lnSpc>
                <a:buFont typeface="Arial" pitchFamily="34" charset="0"/>
                <a:buChar char="•"/>
              </a:pPr>
              <a:r>
                <a:rPr lang="en-US" sz="2000" dirty="0">
                  <a:solidFill>
                    <a:schemeClr val="bg1"/>
                  </a:solidFill>
                </a:rPr>
                <a:t>40% of homeowners plan to dig this year</a:t>
              </a:r>
            </a:p>
            <a:p>
              <a:pPr indent="-457200">
                <a:lnSpc>
                  <a:spcPct val="150000"/>
                </a:lnSpc>
                <a:buFont typeface="Arial" pitchFamily="34" charset="0"/>
                <a:buChar char="•"/>
              </a:pPr>
              <a:r>
                <a:rPr lang="en-US" sz="2000" dirty="0">
                  <a:solidFill>
                    <a:schemeClr val="bg1"/>
                  </a:solidFill>
                </a:rPr>
                <a:t>Nearly half (45%) will NOT call before they dig                       </a:t>
              </a:r>
            </a:p>
            <a:p>
              <a:pPr lvl="1" indent="-457200">
                <a:lnSpc>
                  <a:spcPct val="150000"/>
                </a:lnSpc>
                <a:buFont typeface="Arial" pitchFamily="34" charset="0"/>
                <a:buChar char="•"/>
              </a:pPr>
              <a:r>
                <a:rPr lang="en-US" sz="2000" dirty="0">
                  <a:solidFill>
                    <a:schemeClr val="bg1"/>
                  </a:solidFill>
                </a:rPr>
                <a:t>2/3 believe they will not hit an underground utility</a:t>
              </a:r>
            </a:p>
            <a:p>
              <a:pPr indent="-457200">
                <a:lnSpc>
                  <a:spcPct val="150000"/>
                </a:lnSpc>
                <a:buFont typeface="Arial" pitchFamily="34" charset="0"/>
                <a:buChar char="•"/>
              </a:pPr>
              <a:r>
                <a:rPr lang="en-US" sz="2000" dirty="0">
                  <a:solidFill>
                    <a:schemeClr val="bg1"/>
                  </a:solidFill>
                </a:rPr>
                <a:t>Damage occurs less than 1% of the time IF  </a:t>
              </a:r>
            </a:p>
            <a:p>
              <a:pPr lvl="2" indent="-457200">
                <a:lnSpc>
                  <a:spcPct val="150000"/>
                </a:lnSpc>
              </a:pPr>
              <a:r>
                <a:rPr lang="en-US" sz="2000" dirty="0">
                  <a:solidFill>
                    <a:schemeClr val="bg1"/>
                  </a:solidFill>
                </a:rPr>
                <a:t>the homeowner calls before they dig.                                                                                                                                    	</a:t>
              </a:r>
            </a:p>
            <a:p>
              <a:pPr marL="342900" indent="-342900">
                <a:buFont typeface="Arial" pitchFamily="34" charset="0"/>
                <a:buChar char="•"/>
              </a:pPr>
              <a:endParaRPr lang="en-US" sz="2000" dirty="0">
                <a:solidFill>
                  <a:srgbClr val="FFFFFF"/>
                </a:solidFill>
                <a:latin typeface="Eurostile"/>
                <a:cs typeface="Eurostile"/>
              </a:endParaRPr>
            </a:p>
          </p:txBody>
        </p:sp>
      </p:grpSp>
      <p:pic>
        <p:nvPicPr>
          <p:cNvPr id="5" name="Picture 4">
            <a:extLst>
              <a:ext uri="{FF2B5EF4-FFF2-40B4-BE49-F238E27FC236}">
                <a16:creationId xmlns:a16="http://schemas.microsoft.com/office/drawing/2014/main" id="{7EDC64C7-17E6-447C-B5A1-B07B7FCE3081}"/>
              </a:ext>
            </a:extLst>
          </p:cNvPr>
          <p:cNvPicPr>
            <a:picLocks noChangeAspect="1"/>
          </p:cNvPicPr>
          <p:nvPr/>
        </p:nvPicPr>
        <p:blipFill>
          <a:blip r:embed="rId2"/>
          <a:stretch>
            <a:fillRect/>
          </a:stretch>
        </p:blipFill>
        <p:spPr>
          <a:xfrm>
            <a:off x="5638800" y="1943001"/>
            <a:ext cx="3352800" cy="3765876"/>
          </a:xfrm>
          <a:prstGeom prst="rect">
            <a:avLst/>
          </a:prstGeom>
        </p:spPr>
      </p:pic>
      <p:pic>
        <p:nvPicPr>
          <p:cNvPr id="23" name="Picture 22">
            <a:extLst>
              <a:ext uri="{FF2B5EF4-FFF2-40B4-BE49-F238E27FC236}">
                <a16:creationId xmlns:a16="http://schemas.microsoft.com/office/drawing/2014/main" id="{18A5136C-05F7-4883-8DAF-C7659AE51E5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1000"/>
                                        <p:tgtEl>
                                          <p:spTgt spid="4"/>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lide(fromLeft)">
                                      <p:cBhvr>
                                        <p:cTn id="10" dur="10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74933" y="2299932"/>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20"/>
          <p:cNvGrpSpPr/>
          <p:nvPr/>
        </p:nvGrpSpPr>
        <p:grpSpPr>
          <a:xfrm>
            <a:off x="374932" y="1630146"/>
            <a:ext cx="4838701" cy="707886"/>
            <a:chOff x="3528650" y="2282184"/>
            <a:chExt cx="3816350" cy="707886"/>
          </a:xfrm>
        </p:grpSpPr>
        <p:sp>
          <p:nvSpPr>
            <p:cNvPr id="22" name="Rectangle 21"/>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3613149" y="2282184"/>
              <a:ext cx="37211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noProof="0" dirty="0">
                  <a:ln>
                    <a:noFill/>
                  </a:ln>
                  <a:solidFill>
                    <a:prstClr val="black">
                      <a:lumMod val="95000"/>
                      <a:lumOff val="5000"/>
                    </a:prstClr>
                  </a:solidFill>
                  <a:effectLst/>
                  <a:uLnTx/>
                  <a:uFillTx/>
                  <a:latin typeface="Eurostile" pitchFamily="34" charset="0"/>
                  <a:ea typeface="+mn-ea"/>
                  <a:cs typeface="+mn-cs"/>
                </a:rPr>
                <a:t>Do your part to avoid damaging an underground line.</a:t>
              </a:r>
            </a:p>
          </p:txBody>
        </p:sp>
      </p:gr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GOALS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Nebraska811</a:t>
            </a:r>
            <a:endParaRPr kumimoji="0" lang="en-US" sz="24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pic>
        <p:nvPicPr>
          <p:cNvPr id="17" name="Picture 16">
            <a:extLst>
              <a:ext uri="{FF2B5EF4-FFF2-40B4-BE49-F238E27FC236}">
                <a16:creationId xmlns:a16="http://schemas.microsoft.com/office/drawing/2014/main" id="{1E2BF0A5-5CAC-495A-906B-06C620E601C9}"/>
              </a:ext>
            </a:extLst>
          </p:cNvPr>
          <p:cNvPicPr>
            <a:picLocks noChangeAspect="1"/>
          </p:cNvPicPr>
          <p:nvPr/>
        </p:nvPicPr>
        <p:blipFill>
          <a:blip r:embed="rId3"/>
          <a:stretch>
            <a:fillRect/>
          </a:stretch>
        </p:blipFill>
        <p:spPr>
          <a:xfrm>
            <a:off x="9525000" y="2071672"/>
            <a:ext cx="4134226" cy="4175740"/>
          </a:xfrm>
          <a:prstGeom prst="rect">
            <a:avLst/>
          </a:prstGeom>
        </p:spPr>
      </p:pic>
      <p:pic>
        <p:nvPicPr>
          <p:cNvPr id="18" name="Picture 17">
            <a:extLst>
              <a:ext uri="{FF2B5EF4-FFF2-40B4-BE49-F238E27FC236}">
                <a16:creationId xmlns:a16="http://schemas.microsoft.com/office/drawing/2014/main" id="{D7DD1416-137D-40A0-93E2-110D78E3817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25A03AF9-293E-4263-98E9-5900AB9374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7533" y="2442765"/>
            <a:ext cx="4109467" cy="4109467"/>
          </a:xfrm>
          <a:prstGeom prst="rect">
            <a:avLst/>
          </a:prstGeom>
        </p:spPr>
      </p:pic>
    </p:spTree>
    <p:extLst>
      <p:ext uri="{BB962C8B-B14F-4D97-AF65-F5344CB8AC3E}">
        <p14:creationId xmlns:p14="http://schemas.microsoft.com/office/powerpoint/2010/main" val="1943627294"/>
      </p:ext>
    </p:extLst>
  </p:cSld>
  <p:clrMapOvr>
    <a:masterClrMapping/>
  </p:clrMapOvr>
  <p:transition/>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H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Kilter">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BH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Kilter">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37310</TotalTime>
  <Words>2052</Words>
  <Application>Microsoft Office PowerPoint</Application>
  <PresentationFormat>On-screen Show (4:3)</PresentationFormat>
  <Paragraphs>364</Paragraphs>
  <Slides>50</Slides>
  <Notes>22</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50</vt:i4>
      </vt:variant>
    </vt:vector>
  </HeadingPairs>
  <TitlesOfParts>
    <vt:vector size="59" baseType="lpstr">
      <vt:lpstr>Courier New</vt:lpstr>
      <vt:lpstr>Calibri</vt:lpstr>
      <vt:lpstr>Arial</vt:lpstr>
      <vt:lpstr>Rockwell</vt:lpstr>
      <vt:lpstr>Eurostile</vt:lpstr>
      <vt:lpstr>Wingdings</vt:lpstr>
      <vt:lpstr>Office Theme</vt:lpstr>
      <vt:lpstr>BH Theme</vt:lpstr>
      <vt:lpstr>1_BH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Wrong with this picture?</vt:lpstr>
      <vt:lpstr>What is missing?</vt:lpstr>
      <vt:lpstr>16 inch Transmission Pipeline Operating at 650 psi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LaurenS</dc:creator>
  <cp:lastModifiedBy>Jill Geyer</cp:lastModifiedBy>
  <cp:revision>629</cp:revision>
  <cp:lastPrinted>2019-11-08T15:29:12Z</cp:lastPrinted>
  <dcterms:created xsi:type="dcterms:W3CDTF">2014-07-10T17:27:09Z</dcterms:created>
  <dcterms:modified xsi:type="dcterms:W3CDTF">2020-11-13T01:27:56Z</dcterms:modified>
</cp:coreProperties>
</file>